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2"/>
  </p:notesMasterIdLst>
  <p:sldIdLst>
    <p:sldId id="256" r:id="rId3"/>
    <p:sldId id="461" r:id="rId4"/>
    <p:sldId id="486" r:id="rId5"/>
    <p:sldId id="446" r:id="rId6"/>
    <p:sldId id="447" r:id="rId7"/>
    <p:sldId id="448" r:id="rId8"/>
    <p:sldId id="449" r:id="rId9"/>
    <p:sldId id="450" r:id="rId10"/>
    <p:sldId id="451" r:id="rId11"/>
    <p:sldId id="453" r:id="rId12"/>
    <p:sldId id="498" r:id="rId13"/>
    <p:sldId id="454" r:id="rId14"/>
    <p:sldId id="493" r:id="rId15"/>
    <p:sldId id="455" r:id="rId16"/>
    <p:sldId id="456" r:id="rId17"/>
    <p:sldId id="491" r:id="rId18"/>
    <p:sldId id="494" r:id="rId19"/>
    <p:sldId id="495" r:id="rId20"/>
    <p:sldId id="487" r:id="rId21"/>
    <p:sldId id="442" r:id="rId22"/>
    <p:sldId id="443" r:id="rId23"/>
    <p:sldId id="503" r:id="rId24"/>
    <p:sldId id="444" r:id="rId25"/>
    <p:sldId id="452" r:id="rId26"/>
    <p:sldId id="457" r:id="rId27"/>
    <p:sldId id="459" r:id="rId28"/>
    <p:sldId id="458" r:id="rId29"/>
    <p:sldId id="460" r:id="rId30"/>
    <p:sldId id="492" r:id="rId31"/>
    <p:sldId id="463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64" r:id="rId49"/>
    <p:sldId id="499" r:id="rId50"/>
    <p:sldId id="462" r:id="rId51"/>
    <p:sldId id="465" r:id="rId52"/>
    <p:sldId id="502" r:id="rId53"/>
    <p:sldId id="501" r:id="rId54"/>
    <p:sldId id="466" r:id="rId55"/>
    <p:sldId id="488" r:id="rId56"/>
    <p:sldId id="489" r:id="rId57"/>
    <p:sldId id="485" r:id="rId58"/>
    <p:sldId id="490" r:id="rId59"/>
    <p:sldId id="484" r:id="rId60"/>
    <p:sldId id="277" r:id="rId61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30F17D1-71A1-4C9C-9B2D-9F82A185B1CC}">
          <p14:sldIdLst>
            <p14:sldId id="256"/>
            <p14:sldId id="461"/>
            <p14:sldId id="486"/>
            <p14:sldId id="446"/>
            <p14:sldId id="447"/>
            <p14:sldId id="448"/>
            <p14:sldId id="449"/>
            <p14:sldId id="450"/>
            <p14:sldId id="451"/>
            <p14:sldId id="453"/>
            <p14:sldId id="498"/>
            <p14:sldId id="454"/>
            <p14:sldId id="493"/>
            <p14:sldId id="455"/>
            <p14:sldId id="456"/>
            <p14:sldId id="491"/>
            <p14:sldId id="494"/>
            <p14:sldId id="495"/>
            <p14:sldId id="487"/>
            <p14:sldId id="442"/>
            <p14:sldId id="443"/>
            <p14:sldId id="503"/>
            <p14:sldId id="444"/>
            <p14:sldId id="452"/>
            <p14:sldId id="457"/>
            <p14:sldId id="459"/>
            <p14:sldId id="458"/>
            <p14:sldId id="460"/>
            <p14:sldId id="492"/>
            <p14:sldId id="463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64"/>
            <p14:sldId id="499"/>
            <p14:sldId id="462"/>
            <p14:sldId id="465"/>
            <p14:sldId id="502"/>
            <p14:sldId id="501"/>
            <p14:sldId id="466"/>
            <p14:sldId id="488"/>
            <p14:sldId id="489"/>
            <p14:sldId id="485"/>
            <p14:sldId id="490"/>
            <p14:sldId id="484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/>
    <p:restoredTop sz="95048" autoAdjust="0"/>
  </p:normalViewPr>
  <p:slideViewPr>
    <p:cSldViewPr showGuides="1">
      <p:cViewPr varScale="1">
        <p:scale>
          <a:sx n="104" d="100"/>
          <a:sy n="104" d="100"/>
        </p:scale>
        <p:origin x="10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Good Morning</a:t>
            </a:r>
            <a:r>
              <a:rPr lang="en-US" baseline="0" dirty="0"/>
              <a:t> Everyone, I am </a:t>
            </a:r>
            <a:r>
              <a:rPr lang="en-US" baseline="0" dirty="0" err="1"/>
              <a:t>Xinggang</a:t>
            </a:r>
            <a:r>
              <a:rPr lang="en-US" baseline="0" dirty="0"/>
              <a:t> Wang from </a:t>
            </a:r>
            <a:r>
              <a:rPr lang="en-US" baseline="0" dirty="0" err="1"/>
              <a:t>Huazhong</a:t>
            </a:r>
            <a:r>
              <a:rPr lang="en-US" baseline="0" dirty="0"/>
              <a:t> University of Science and Technology. My </a:t>
            </a:r>
            <a:r>
              <a:rPr lang="en-US" baseline="0" dirty="0" err="1"/>
              <a:t>Ph.D</a:t>
            </a:r>
            <a:r>
              <a:rPr lang="en-US" baseline="0" dirty="0"/>
              <a:t> supervisor is Prof. </a:t>
            </a:r>
            <a:r>
              <a:rPr lang="en-US" baseline="0" dirty="0" err="1"/>
              <a:t>Wenyu</a:t>
            </a:r>
            <a:r>
              <a:rPr lang="en-US" baseline="0" dirty="0"/>
              <a:t> Liu. Today, it is my great pleasure to introduce you my research on Part-based Object Detection.</a:t>
            </a: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8A874-4EA7-45AC-BE93-13A6110B758D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3242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11564C-BA99-4B24-9611-0B3205A62AEF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8813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8CDEB-695D-4F96-995F-626B9C2AB50F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4330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1E9171-FA7E-4A16-9A9E-790F6F39A530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43717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55913-F658-473C-B73B-D8EABDFD5864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842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420308-D900-4D95-8E7D-30FE345044CE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615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3EBBB5-86D9-4D3E-A56A-9A26BB74B876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2192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4B568B-4CE2-42AB-933A-01A041218E04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5159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Thanks a lot for your</a:t>
            </a:r>
            <a:r>
              <a:rPr lang="en-US" baseline="0" dirty="0"/>
              <a:t>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524BF-E740-41DD-8920-449620A1E1ED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887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387459-DE7A-45DE-87CA-AADCEBC9ED40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4854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B97832-99D7-43B4-9FB5-4C4ACEDA605E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229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257942-D20A-4118-A581-63E7560320FD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7480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346962-39A6-4292-AD23-D3D7C5734C5C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8350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D62358-117A-433B-9D5D-E3A3EB53055C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282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A5FB64-53C0-4A5F-ADF1-FD4F6F746629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447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39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B8529-C185-46BB-B5CD-C0FF32AA9C00}" type="slidenum">
              <a:rPr kumimoji="0" lang="en-US" altLang="zh-CN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9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847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963BDB-9DEC-426C-A127-DA845421F7FD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7F9C6353-D02E-4AC9-BD3D-03F7E3BC97A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9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CB3CA6-2F31-474C-8E5B-E4625B49FA75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2017D875-0BDF-4117-892D-86EDA8341B9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861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9A7F5D-B2CF-40A0-98E4-EEE2ECE1D8E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11902FA7-1CF8-4D81-9B0C-6485ED2171C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608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8E0787-13D4-4D53-906B-6DDA9829926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D0950C36-1429-4BFD-A454-9EBDCE213EF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81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7C0C15-91C8-4F3B-A7D0-CB67EC5BEE3C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5F20EB73-A4B4-4D52-A394-B0C1A32C609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023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CBB4A2-3BE7-4D43-83EB-C1102039646B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4311E4C1-4688-432B-A0AB-593A00FF8FA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257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0F1727-CCAB-4403-B054-07C0A2D6841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B2D9BBA3-C8D3-4142-9D90-F6D1ACA6D267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58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EE0C41-6038-4F2B-85C0-AE9D9A7C50FA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FC4E50E2-540D-4D75-BE38-9DD5966F9677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29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3/29/22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err="1"/>
              <a:t>Huazhong</a:t>
            </a:r>
            <a:r>
              <a:rPr lang="en-US" dirty="0"/>
              <a:t>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B9CCF0-19F3-417A-A8EC-7A7F0323EF14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9B453CFE-9EB4-4947-9C98-8C9967781F3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167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04F6F9-24CD-4BC9-99FF-672976CB8452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3E74EB81-830E-4ADC-96E0-FE2B7FDE78F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59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02992F-7A35-469B-9482-064D2EC35CB0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CF6EF1BF-0B1F-48A2-BD24-E9EB6CA8EFE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0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3/29/22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64" tIns="46033" rIns="92064" bIns="46033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84BF69-8328-4C5D-B288-61F9D73018D7}" type="datetime1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3/29/22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Slide </a:t>
            </a:r>
            <a:fld id="{CAE3CC5D-9F6B-4668-B9E3-F6179E8E681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3813" y="23813"/>
            <a:ext cx="9094787" cy="6808787"/>
          </a:xfrm>
          <a:prstGeom prst="rect">
            <a:avLst/>
          </a:prstGeom>
          <a:noFill/>
          <a:ln w="47625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67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cpp.sh/9pbt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153400" cy="1366720"/>
          </a:xfrm>
        </p:spPr>
        <p:txBody>
          <a:bodyPr>
            <a:normAutofit/>
          </a:bodyPr>
          <a:lstStyle/>
          <a:p>
            <a:pPr algn="ctr"/>
            <a:r>
              <a:rPr lang="zh-CN" altLang="en-US" cap="none" dirty="0"/>
              <a:t>栈（</a:t>
            </a:r>
            <a:r>
              <a:rPr lang="en-US" altLang="zh-CN" cap="none" dirty="0"/>
              <a:t>stack</a:t>
            </a:r>
            <a:r>
              <a:rPr lang="zh-CN" altLang="en-US" cap="none" dirty="0"/>
              <a:t>）</a:t>
            </a:r>
            <a:endParaRPr lang="en-US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3367745"/>
            <a:ext cx="8153400" cy="11750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2400" cap="none" dirty="0"/>
              <a:t>王兴刚</a:t>
            </a:r>
            <a:endParaRPr lang="en-US" altLang="zh-CN" sz="2400" cap="none" dirty="0"/>
          </a:p>
          <a:p>
            <a:pPr algn="ctr" fontAlgn="auto">
              <a:spcAft>
                <a:spcPts val="0"/>
              </a:spcAft>
              <a:defRPr/>
            </a:pPr>
            <a:endParaRPr lang="en-US" altLang="zh-CN" sz="2400" cap="none" dirty="0"/>
          </a:p>
          <a:p>
            <a:pPr algn="ctr" fontAlgn="auto">
              <a:spcAft>
                <a:spcPts val="0"/>
              </a:spcAft>
              <a:defRPr/>
            </a:pPr>
            <a:r>
              <a:rPr lang="zh-CN" altLang="en-US" sz="2400" cap="none" dirty="0"/>
              <a:t>华中科技大学 电子信息与通信学院 人工智能研究所</a:t>
            </a:r>
            <a:endParaRPr lang="en-US" altLang="zh-CN" sz="2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9046" y="1739180"/>
            <a:ext cx="8758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[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请用一个数组实现两个堆栈，要求最大地利用数组空间，使数组只要有空间入栈操作就可以成功。</a:t>
            </a:r>
            <a:b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45" y="2673255"/>
            <a:ext cx="6183205" cy="2554253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A16C10A6-9DF1-5841-8625-1A74921B34B1}"/>
              </a:ext>
            </a:extLst>
          </p:cNvPr>
          <p:cNvSpPr/>
          <p:nvPr/>
        </p:nvSpPr>
        <p:spPr>
          <a:xfrm>
            <a:off x="4834150" y="4504340"/>
            <a:ext cx="32327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什么时候栈为空？</a:t>
            </a:r>
            <a:endParaRPr kumimoji="1" lang="en-US" altLang="zh-CN" sz="2400" dirty="0"/>
          </a:p>
          <a:p>
            <a:pPr algn="ctr"/>
            <a:r>
              <a:rPr kumimoji="1" lang="zh-CN" altLang="en-US" sz="2400" dirty="0"/>
              <a:t>什么时候栈为满？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50189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E7A6-6E6C-DD4C-88B6-FF78DF55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E9C03A-FC59-B64D-9BBD-D1FDA71C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551B9-6B66-3E4F-9915-4FB8AAC7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31062D-E2C2-D44C-9CBB-B2564B393287}"/>
              </a:ext>
            </a:extLst>
          </p:cNvPr>
          <p:cNvSpPr/>
          <p:nvPr/>
        </p:nvSpPr>
        <p:spPr>
          <a:xfrm>
            <a:off x="309046" y="1739180"/>
            <a:ext cx="8758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[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请用一个数组实现两个堆栈，要求最大地利用数组空间，使数组只要有空间入栈操作就可以成功。</a:t>
            </a:r>
            <a:b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0EE09A-D2F7-464B-AC00-300C32FA7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170443"/>
              </p:ext>
            </p:extLst>
          </p:nvPr>
        </p:nvGraphicFramePr>
        <p:xfrm>
          <a:off x="1524000" y="254568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306034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119983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19547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90683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826831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419855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959321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025016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54196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088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3355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831B6C5-A444-C345-9328-603FA7409B57}"/>
              </a:ext>
            </a:extLst>
          </p:cNvPr>
          <p:cNvSpPr txBox="1"/>
          <p:nvPr/>
        </p:nvSpPr>
        <p:spPr>
          <a:xfrm>
            <a:off x="1027325" y="2975716"/>
            <a:ext cx="9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Top1=-1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B913EC-37F9-5F45-A655-F297AE69EEF2}"/>
              </a:ext>
            </a:extLst>
          </p:cNvPr>
          <p:cNvSpPr txBox="1"/>
          <p:nvPr/>
        </p:nvSpPr>
        <p:spPr>
          <a:xfrm>
            <a:off x="7211648" y="2927028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Top2=</a:t>
            </a:r>
            <a:r>
              <a:rPr kumimoji="1" lang="en-US" altLang="zh-CN" dirty="0" err="1"/>
              <a:t>Maxsize</a:t>
            </a:r>
            <a:endParaRPr kumimoji="1"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9C9EF8D-C7FF-E54E-BE7F-3CAD213B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33763"/>
              </p:ext>
            </p:extLst>
          </p:nvPr>
        </p:nvGraphicFramePr>
        <p:xfrm>
          <a:off x="1524000" y="336062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306034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119983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19547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90683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826831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419855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959321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025016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54196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088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3355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C9D1045-774C-DB4C-86AD-65D6E3F5D1DD}"/>
              </a:ext>
            </a:extLst>
          </p:cNvPr>
          <p:cNvSpPr txBox="1"/>
          <p:nvPr/>
        </p:nvSpPr>
        <p:spPr>
          <a:xfrm>
            <a:off x="1027325" y="3820626"/>
            <a:ext cx="91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Top1=0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1F7F70-2AC4-1A4D-8A39-9063CC36CFEB}"/>
              </a:ext>
            </a:extLst>
          </p:cNvPr>
          <p:cNvSpPr txBox="1"/>
          <p:nvPr/>
        </p:nvSpPr>
        <p:spPr>
          <a:xfrm>
            <a:off x="7211648" y="3771938"/>
            <a:ext cx="175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Top2=Maxsize-1</a:t>
            </a:r>
            <a:endParaRPr kumimoji="1"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998EEDF-1AA9-AA4C-A06E-3D94818A6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79454"/>
              </p:ext>
            </p:extLst>
          </p:nvPr>
        </p:nvGraphicFramePr>
        <p:xfrm>
          <a:off x="1524000" y="426676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306034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119983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19547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90683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826831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419855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959321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025016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54196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088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335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A5FCBA3E-BBDF-1747-A265-1976BBDBBB21}"/>
              </a:ext>
            </a:extLst>
          </p:cNvPr>
          <p:cNvSpPr txBox="1"/>
          <p:nvPr/>
        </p:nvSpPr>
        <p:spPr>
          <a:xfrm>
            <a:off x="2403736" y="4689223"/>
            <a:ext cx="91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Top1=2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19B239-C753-124D-89B8-9D9B12FE6A71}"/>
              </a:ext>
            </a:extLst>
          </p:cNvPr>
          <p:cNvSpPr txBox="1"/>
          <p:nvPr/>
        </p:nvSpPr>
        <p:spPr>
          <a:xfrm>
            <a:off x="3335673" y="4711083"/>
            <a:ext cx="175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Top2=Maxsize-7</a:t>
            </a:r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62A91D2-07E6-6540-B20C-F6D93939412E}"/>
              </a:ext>
            </a:extLst>
          </p:cNvPr>
          <p:cNvSpPr/>
          <p:nvPr/>
        </p:nvSpPr>
        <p:spPr>
          <a:xfrm>
            <a:off x="5416910" y="5108468"/>
            <a:ext cx="323270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栈满的条件为：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Top1+1 == Top2</a:t>
            </a:r>
          </a:p>
        </p:txBody>
      </p:sp>
    </p:spTree>
    <p:extLst>
      <p:ext uri="{BB962C8B-B14F-4D97-AF65-F5344CB8AC3E}">
        <p14:creationId xmlns:p14="http://schemas.microsoft.com/office/powerpoint/2010/main" val="1581032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6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栈的链式存储实现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12648" y="3335942"/>
            <a:ext cx="8153400" cy="2531278"/>
          </a:xfrm>
        </p:spPr>
        <p:txBody>
          <a:bodyPr/>
          <a:lstStyle/>
          <a:p>
            <a:r>
              <a:rPr lang="zh-CN" altLang="en-US" dirty="0"/>
              <a:t>栈的两个操作：栈顶插入，栈顶删除</a:t>
            </a:r>
            <a:endParaRPr lang="en-US" altLang="zh-CN" dirty="0"/>
          </a:p>
          <a:p>
            <a:r>
              <a:rPr lang="zh-CN" altLang="en-US" dirty="0"/>
              <a:t>思考：单链表尾部插入</a:t>
            </a:r>
            <a:r>
              <a:rPr lang="en-US" altLang="zh-CN" dirty="0"/>
              <a:t>/</a:t>
            </a:r>
            <a:r>
              <a:rPr lang="zh-CN" altLang="en-US" dirty="0"/>
              <a:t>删除结点如何实现？</a:t>
            </a:r>
            <a:endParaRPr lang="en-US" altLang="zh-CN" dirty="0"/>
          </a:p>
          <a:p>
            <a:r>
              <a:rPr lang="zh-CN" altLang="en-US" dirty="0"/>
              <a:t>思考：单链表头部插入</a:t>
            </a:r>
            <a:r>
              <a:rPr lang="en-US" altLang="zh-CN" dirty="0"/>
              <a:t>/</a:t>
            </a:r>
            <a:r>
              <a:rPr lang="zh-CN" altLang="en-US" dirty="0"/>
              <a:t>删除结点如何实现？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2" y="1722419"/>
            <a:ext cx="82772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7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460D1-D94B-CD40-98D2-4BAA6519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CreatStack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A4943D-AFF8-5046-9A9A-93331642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6FE7F-0A6D-5C41-BAA9-E1DD945A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D056FE-2140-3640-9365-4382471F5A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7D8A65-8EF7-9140-A948-773A2A21B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82" y="2237031"/>
            <a:ext cx="2741904" cy="11991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9D1893-B996-4B44-A705-6B452BC3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67" y="2084825"/>
            <a:ext cx="5286375" cy="36099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FD96C8-CC9D-B443-BBB4-AF0BABC722BA}"/>
              </a:ext>
            </a:extLst>
          </p:cNvPr>
          <p:cNvSpPr/>
          <p:nvPr/>
        </p:nvSpPr>
        <p:spPr>
          <a:xfrm>
            <a:off x="537482" y="3930721"/>
            <a:ext cx="3126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堆栈初始化（建立空栈）</a:t>
            </a:r>
            <a:endParaRPr lang="en-US" altLang="zh-CN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arenBoth"/>
            </a:pP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判断堆栈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是否为空</a:t>
            </a:r>
            <a:b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0791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Push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290762"/>
            <a:ext cx="63531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3254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0" y="1777585"/>
            <a:ext cx="59626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2650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AB4DB-CA26-A148-B482-D7AAF68D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栈的应用：行编辑程序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2BCEAD-7922-F642-AE25-173AE946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36BEF-6BC5-F148-AAAA-57D75F9B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F25678-8EF4-1846-8D92-F41E0DB21E3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/>
              <a:t>实现“可删除”功能，</a:t>
            </a:r>
            <a:r>
              <a:rPr kumimoji="1" lang="en-US" altLang="zh-CN" dirty="0"/>
              <a:t>”#”</a:t>
            </a:r>
            <a:r>
              <a:rPr kumimoji="1" lang="zh-CN" altLang="en-US" dirty="0"/>
              <a:t>表示退格符，“</a:t>
            </a:r>
            <a:r>
              <a:rPr kumimoji="1" lang="en-US" altLang="zh-CN" dirty="0"/>
              <a:t>@</a:t>
            </a:r>
            <a:r>
              <a:rPr kumimoji="1" lang="zh-CN" altLang="en-US" dirty="0"/>
              <a:t>”表示当前行中字符无效，例如输入：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8989E9-0F68-BD4C-8A64-9D0003E1FD1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8435" y="2737710"/>
            <a:ext cx="5281480" cy="28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6966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BB2FE-ED70-A742-8847-E121085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21B455-9C1A-3D41-B645-F2108BF7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C6C707-CB8B-A14F-8FCA-636287D3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9B1D4F0-D0BC-BC42-AFF0-AD4E200981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94EA7-12A5-CB46-ADC8-E5DA1F9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7" y="0"/>
            <a:ext cx="8911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2990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BAA4FF-2BE3-1E42-938C-532B24D8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764DCA-CB4C-AE4E-8365-F6B2252D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7A74D9-6474-F84C-9063-983328A6F6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Next</a:t>
            </a:r>
            <a:r>
              <a:rPr kumimoji="1" lang="zh-CN" altLang="en-US" dirty="0"/>
              <a:t>：栈的应用</a:t>
            </a:r>
          </a:p>
        </p:txBody>
      </p:sp>
    </p:spTree>
    <p:extLst>
      <p:ext uri="{BB962C8B-B14F-4D97-AF65-F5344CB8AC3E}">
        <p14:creationId xmlns:p14="http://schemas.microsoft.com/office/powerpoint/2010/main" val="10556207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AD9A7-11B9-A348-900C-9C768DAC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栈的应用：括号匹配的检验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6E23BA-4BC9-3E4C-A6B3-9A283584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83F7-A71C-C84F-83A4-704F65AD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948EC0-B1BE-0E42-81E0-39477D3F23A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假设表达式中包括圆括号和方括号，其嵌套是随意的</a:t>
            </a:r>
            <a:endParaRPr kumimoji="1" lang="en-US" altLang="zh-CN" sz="2400" dirty="0"/>
          </a:p>
          <a:p>
            <a:pPr lvl="1"/>
            <a:r>
              <a:rPr kumimoji="1" lang="en-US" altLang="zh-CN" sz="2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([]())         [([])[]]</a:t>
            </a:r>
          </a:p>
          <a:p>
            <a:pPr lvl="1"/>
            <a:r>
              <a:rPr kumimoji="1" lang="en-US" altLang="zh-CN" sz="2100" dirty="0"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 [))()	[(])</a:t>
            </a:r>
          </a:p>
          <a:p>
            <a:r>
              <a:rPr kumimoji="1" lang="zh-CN" altLang="en-US" sz="2400" dirty="0"/>
              <a:t>给定一串括号表达式，判断括号是否匹配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EDCF66-265A-304C-B1CB-BB9C9E5F5979}"/>
              </a:ext>
            </a:extLst>
          </p:cNvPr>
          <p:cNvSpPr txBox="1"/>
          <p:nvPr/>
        </p:nvSpPr>
        <p:spPr>
          <a:xfrm>
            <a:off x="607559" y="3934361"/>
            <a:ext cx="8227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7030A0"/>
                </a:solidFill>
              </a:rPr>
              <a:t>思路：</a:t>
            </a:r>
            <a:endParaRPr kumimoji="1" lang="en-US" altLang="zh-CN" sz="2000" dirty="0">
              <a:solidFill>
                <a:srgbClr val="7030A0"/>
              </a:solidFill>
            </a:endParaRPr>
          </a:p>
          <a:p>
            <a:r>
              <a:rPr kumimoji="1" lang="zh-CN" altLang="en-US" sz="2000" dirty="0">
                <a:solidFill>
                  <a:srgbClr val="7030A0"/>
                </a:solidFill>
              </a:rPr>
              <a:t>左括号：</a:t>
            </a:r>
            <a:r>
              <a:rPr kumimoji="1" lang="en-US" altLang="zh-CN" sz="2000" dirty="0">
                <a:solidFill>
                  <a:srgbClr val="7030A0"/>
                </a:solidFill>
              </a:rPr>
              <a:t>push</a:t>
            </a:r>
          </a:p>
          <a:p>
            <a:r>
              <a:rPr kumimoji="1" lang="zh-CN" altLang="en-US" sz="2000" dirty="0">
                <a:solidFill>
                  <a:srgbClr val="7030A0"/>
                </a:solidFill>
              </a:rPr>
              <a:t>右括号：栈顶元素与之匹配，消解（</a:t>
            </a:r>
            <a:r>
              <a:rPr kumimoji="1" lang="en-US" altLang="zh-CN" sz="2000" dirty="0">
                <a:solidFill>
                  <a:srgbClr val="7030A0"/>
                </a:solidFill>
              </a:rPr>
              <a:t>pop</a:t>
            </a:r>
            <a:r>
              <a:rPr kumimoji="1" lang="zh-CN" altLang="en-US" sz="2000" dirty="0">
                <a:solidFill>
                  <a:srgbClr val="7030A0"/>
                </a:solidFill>
              </a:rPr>
              <a:t>），否则，不匹配</a:t>
            </a:r>
            <a:r>
              <a:rPr kumimoji="1" lang="en-US" altLang="zh-CN" sz="2000" dirty="0">
                <a:solidFill>
                  <a:srgbClr val="7030A0"/>
                </a:solidFill>
              </a:rPr>
              <a:t>/</a:t>
            </a:r>
            <a:r>
              <a:rPr kumimoji="1" lang="zh-CN" altLang="en-US" sz="2000" dirty="0">
                <a:solidFill>
                  <a:srgbClr val="7030A0"/>
                </a:solidFill>
              </a:rPr>
              <a:t>不合法</a:t>
            </a:r>
            <a:endParaRPr kumimoji="1" lang="en-US" altLang="zh-CN" sz="2000" dirty="0">
              <a:solidFill>
                <a:srgbClr val="7030A0"/>
              </a:solidFill>
            </a:endParaRPr>
          </a:p>
          <a:p>
            <a:r>
              <a:rPr kumimoji="1" lang="zh-CN" altLang="en-US" sz="2000" dirty="0">
                <a:solidFill>
                  <a:srgbClr val="7030A0"/>
                </a:solidFill>
              </a:rPr>
              <a:t>最终：栈为空</a:t>
            </a:r>
          </a:p>
        </p:txBody>
      </p:sp>
    </p:spTree>
    <p:extLst>
      <p:ext uri="{BB962C8B-B14F-4D97-AF65-F5344CB8AC3E}">
        <p14:creationId xmlns:p14="http://schemas.microsoft.com/office/powerpoint/2010/main" val="7456819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什么是栈</a:t>
            </a:r>
            <a:endParaRPr lang="en-US" altLang="zh-CN" dirty="0"/>
          </a:p>
          <a:p>
            <a:r>
              <a:rPr lang="zh-CN" altLang="en-US" dirty="0"/>
              <a:t>栈的抽象数据类型</a:t>
            </a:r>
            <a:endParaRPr lang="en-US" altLang="zh-CN" dirty="0"/>
          </a:p>
          <a:p>
            <a:pPr lvl="1"/>
            <a:r>
              <a:rPr lang="zh-CN" altLang="en-US" dirty="0"/>
              <a:t>顺序实现</a:t>
            </a:r>
            <a:endParaRPr lang="en-US" altLang="zh-CN" dirty="0"/>
          </a:p>
          <a:p>
            <a:pPr lvl="1"/>
            <a:r>
              <a:rPr lang="zh-CN" altLang="en-US" dirty="0"/>
              <a:t>链栈</a:t>
            </a:r>
            <a:endParaRPr lang="en-US" altLang="zh-CN" dirty="0"/>
          </a:p>
          <a:p>
            <a:r>
              <a:rPr lang="zh-CN" altLang="en-US" dirty="0"/>
              <a:t>行编辑器</a:t>
            </a:r>
            <a:endParaRPr lang="en-US" altLang="zh-CN" dirty="0"/>
          </a:p>
          <a:p>
            <a:r>
              <a:rPr lang="zh-CN" altLang="en-US" dirty="0"/>
              <a:t>表达式求值</a:t>
            </a:r>
            <a:endParaRPr lang="en-US" altLang="zh-CN" dirty="0"/>
          </a:p>
          <a:p>
            <a:r>
              <a:rPr lang="zh-CN" altLang="en-US" dirty="0"/>
              <a:t>栈和递归：汉诺塔问题</a:t>
            </a:r>
            <a:endParaRPr lang="en-US" altLang="zh-CN" dirty="0"/>
          </a:p>
          <a:p>
            <a:r>
              <a:rPr lang="zh-CN" altLang="en-US" dirty="0"/>
              <a:t>栈的应用：迷宫问题</a:t>
            </a:r>
          </a:p>
        </p:txBody>
      </p:sp>
    </p:spTree>
    <p:extLst>
      <p:ext uri="{BB962C8B-B14F-4D97-AF65-F5344CB8AC3E}">
        <p14:creationId xmlns:p14="http://schemas.microsoft.com/office/powerpoint/2010/main" val="304609840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栈应用：表达式求值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考虑这个问题：计算机如何进行表达式求值？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由两类对象构成的：</a:t>
            </a:r>
            <a:endParaRPr lang="en-US" altLang="zh-CN" dirty="0"/>
          </a:p>
          <a:p>
            <a:pPr lvl="2"/>
            <a:r>
              <a:rPr lang="zh-CN" altLang="en-US" dirty="0"/>
              <a:t>运算数，如</a:t>
            </a:r>
            <a:r>
              <a:rPr lang="en-US" altLang="zh-CN" dirty="0"/>
              <a:t>2</a:t>
            </a:r>
            <a:r>
              <a:rPr lang="zh-CN" altLang="en-US" dirty="0"/>
              <a:t>、 </a:t>
            </a:r>
            <a:r>
              <a:rPr lang="en-US" altLang="zh-CN" dirty="0"/>
              <a:t>3</a:t>
            </a:r>
            <a:r>
              <a:rPr lang="zh-CN" altLang="en-US" dirty="0"/>
              <a:t>、 </a:t>
            </a:r>
            <a:r>
              <a:rPr lang="en-US" altLang="zh-CN" dirty="0"/>
              <a:t>4</a:t>
            </a:r>
          </a:p>
          <a:p>
            <a:pPr lvl="2"/>
            <a:r>
              <a:rPr lang="zh-CN" altLang="en-US" dirty="0"/>
              <a:t>运算符号，如</a:t>
            </a:r>
            <a:r>
              <a:rPr lang="en-US" altLang="zh-CN" dirty="0"/>
              <a:t>+</a:t>
            </a:r>
            <a:r>
              <a:rPr lang="zh-CN" altLang="en-US" dirty="0"/>
              <a:t>、 </a:t>
            </a:r>
            <a:r>
              <a:rPr lang="en-US" altLang="zh-CN" dirty="0"/>
              <a:t>-</a:t>
            </a:r>
            <a:r>
              <a:rPr lang="zh-CN" altLang="en-US" dirty="0"/>
              <a:t>、 *、 </a:t>
            </a:r>
            <a:r>
              <a:rPr lang="en-US" altLang="zh-CN" dirty="0"/>
              <a:t>/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不同运算符号优先级不一样</a:t>
            </a:r>
            <a:br>
              <a:rPr lang="zh-CN" altLang="en-US" dirty="0"/>
            </a:br>
            <a:br>
              <a:rPr lang="en-US" altLang="zh-CN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94158" y="22768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[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算术表达式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5+6/2-3*4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。正确理解：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50680" y="28145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5+</a:t>
            </a:r>
            <a:r>
              <a:rPr lang="en-US" altLang="zh-CN" b="1" dirty="0">
                <a:solidFill>
                  <a:srgbClr val="0070C0"/>
                </a:solidFill>
              </a:rPr>
              <a:t>6/2</a:t>
            </a:r>
            <a:r>
              <a:rPr lang="en-US" altLang="zh-CN" b="1" dirty="0">
                <a:solidFill>
                  <a:srgbClr val="000000"/>
                </a:solidFill>
              </a:rPr>
              <a:t>-3*4 = </a:t>
            </a:r>
            <a:r>
              <a:rPr lang="en-US" altLang="zh-CN" b="1" dirty="0">
                <a:solidFill>
                  <a:srgbClr val="0070C0"/>
                </a:solidFill>
              </a:rPr>
              <a:t>5+3</a:t>
            </a:r>
            <a:r>
              <a:rPr lang="en-US" altLang="zh-CN" b="1" dirty="0">
                <a:solidFill>
                  <a:srgbClr val="000000"/>
                </a:solidFill>
              </a:rPr>
              <a:t>-3*4 = 8-</a:t>
            </a:r>
            <a:r>
              <a:rPr lang="en-US" altLang="zh-CN" b="1" dirty="0">
                <a:solidFill>
                  <a:srgbClr val="0070C0"/>
                </a:solidFill>
              </a:rPr>
              <a:t>3*4 </a:t>
            </a:r>
            <a:r>
              <a:rPr lang="en-US" altLang="zh-CN" b="1" dirty="0">
                <a:solidFill>
                  <a:srgbClr val="000000"/>
                </a:solidFill>
              </a:rPr>
              <a:t>= </a:t>
            </a:r>
            <a:r>
              <a:rPr lang="en-US" altLang="zh-CN" b="1" dirty="0">
                <a:solidFill>
                  <a:srgbClr val="0070C0"/>
                </a:solidFill>
              </a:rPr>
              <a:t>8-12 </a:t>
            </a:r>
            <a:r>
              <a:rPr lang="en-US" altLang="zh-CN" b="1" dirty="0">
                <a:solidFill>
                  <a:srgbClr val="000000"/>
                </a:solidFill>
              </a:rPr>
              <a:t>= -4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396692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后缀表达式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385855" y="3373540"/>
            <a:ext cx="8564315" cy="235976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400" dirty="0"/>
              <a:t>后缀表达式求值策略：从左向右“扫描”，逐个处理运算数和运算符号</a:t>
            </a:r>
            <a:endParaRPr lang="en-US" altLang="zh-CN" sz="2400" dirty="0"/>
          </a:p>
          <a:p>
            <a:pPr lvl="1"/>
            <a:r>
              <a:rPr lang="zh-CN" altLang="en-US" sz="2200" b="1" dirty="0"/>
              <a:t>遇到运算数怎么办？</a:t>
            </a:r>
            <a:r>
              <a:rPr lang="zh-CN" altLang="en-US" sz="2200" dirty="0"/>
              <a:t>如何“记住”目前还不未参与运算的数？</a:t>
            </a:r>
            <a:endParaRPr lang="en-US" altLang="zh-CN" sz="2200" dirty="0"/>
          </a:p>
          <a:p>
            <a:pPr lvl="1"/>
            <a:r>
              <a:rPr lang="zh-CN" altLang="en-US" sz="2200" b="1" dirty="0"/>
              <a:t>遇到运算符号怎么办？</a:t>
            </a:r>
            <a:r>
              <a:rPr lang="zh-CN" altLang="en-US" sz="2200" dirty="0"/>
              <a:t>对应的运算数是什么？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3" y="1700775"/>
            <a:ext cx="7962900" cy="752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43775" y="27254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6 2 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 </a:t>
            </a:r>
            <a:r>
              <a:rPr lang="en-US" altLang="zh-CN" b="1" dirty="0">
                <a:solidFill>
                  <a:srgbClr val="000000"/>
                </a:solidFill>
                <a:latin typeface="Symbol" panose="05050102010706020507" pitchFamily="18" charset="2"/>
              </a:rPr>
              <a:t>3 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 </a:t>
            </a:r>
            <a:r>
              <a:rPr lang="en-US" altLang="zh-CN" b="1" dirty="0">
                <a:solidFill>
                  <a:srgbClr val="000000"/>
                </a:solidFill>
                <a:latin typeface="Symbol" panose="05050102010706020507" pitchFamily="18" charset="2"/>
              </a:rPr>
              <a:t>4 2 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  </a:t>
            </a:r>
            <a:r>
              <a:rPr lang="en-US" altLang="zh-CN" b="1" dirty="0">
                <a:solidFill>
                  <a:srgbClr val="000000"/>
                </a:solidFill>
                <a:latin typeface="Symbol" panose="05050102010706020507" pitchFamily="18" charset="2"/>
              </a:rPr>
              <a:t>= ?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5855" y="4963590"/>
            <a:ext cx="817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Quiz: </a:t>
            </a:r>
            <a:r>
              <a:rPr lang="zh-CN" altLang="en-US" dirty="0"/>
              <a:t>还有一种表达式叫“前缀表达式”，即运算符号位于运算数之前,比如a+b*c的前缀表达式是+a*bc。 你能写出a+b*c-d/e的前缀表达式吗？</a:t>
            </a:r>
          </a:p>
        </p:txBody>
      </p:sp>
      <p:sp>
        <p:nvSpPr>
          <p:cNvPr id="10" name="矩形 9"/>
          <p:cNvSpPr/>
          <p:nvPr/>
        </p:nvSpPr>
        <p:spPr>
          <a:xfrm>
            <a:off x="2760216" y="57621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7044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24445-31CC-904A-A96C-2E3E1DA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后缀表达式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F8A153-6293-3F42-8A31-026CCD12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F404A5-9C15-8A41-86D3-8986A930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CED4D1-3182-7143-8A9B-87A5385477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/>
              <a:t>逆波兰表示法（</a:t>
            </a:r>
            <a:r>
              <a:rPr kumimoji="1" lang="en" altLang="zh-CN" dirty="0"/>
              <a:t>Reverse Polish notation</a:t>
            </a:r>
            <a:r>
              <a:rPr kumimoji="1" lang="zh-CN" altLang="en" dirty="0"/>
              <a:t>，</a:t>
            </a:r>
            <a:r>
              <a:rPr kumimoji="1" lang="en" altLang="zh-CN" dirty="0"/>
              <a:t>RPN</a:t>
            </a:r>
            <a:r>
              <a:rPr kumimoji="1" lang="zh-CN" altLang="en" dirty="0"/>
              <a:t>，</a:t>
            </a:r>
            <a:r>
              <a:rPr kumimoji="1" lang="zh-CN" altLang="en-US" dirty="0"/>
              <a:t>或逆波兰记法），是一种是由波兰数学家扬</a:t>
            </a:r>
            <a:r>
              <a:rPr kumimoji="1" lang="en-US" altLang="zh-CN" dirty="0"/>
              <a:t>·</a:t>
            </a:r>
            <a:r>
              <a:rPr kumimoji="1" lang="zh-CN" altLang="en-US" dirty="0"/>
              <a:t>武卡谢维奇</a:t>
            </a:r>
            <a:r>
              <a:rPr kumimoji="1" lang="en-US" altLang="zh-CN" dirty="0"/>
              <a:t>1920</a:t>
            </a:r>
            <a:r>
              <a:rPr kumimoji="1" lang="zh-CN" altLang="en-US" dirty="0"/>
              <a:t>年引入的数学表达式形式，在逆波兰记法中，所有操作符置于操作数的后面，因此也被称为后缀表示法。逆波兰记法不需要括号来标识操作符的优先级。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500639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6 2 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 </a:t>
            </a:r>
            <a:r>
              <a:rPr lang="en-US" altLang="zh-CN" b="1" dirty="0">
                <a:solidFill>
                  <a:srgbClr val="000000"/>
                </a:solidFill>
                <a:latin typeface="Symbol" panose="05050102010706020507" pitchFamily="18" charset="2"/>
              </a:rPr>
              <a:t>3 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 </a:t>
            </a:r>
            <a:r>
              <a:rPr lang="en-US" altLang="zh-CN" b="1" dirty="0">
                <a:solidFill>
                  <a:srgbClr val="000000"/>
                </a:solidFill>
                <a:latin typeface="Symbol" panose="05050102010706020507" pitchFamily="18" charset="2"/>
              </a:rPr>
              <a:t>4 2 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  </a:t>
            </a:r>
            <a:r>
              <a:rPr lang="en-US" altLang="zh-CN" b="1" dirty="0">
                <a:solidFill>
                  <a:srgbClr val="000000"/>
                </a:solidFill>
                <a:latin typeface="Symbol" panose="05050102010706020507" pitchFamily="18" charset="2"/>
              </a:rPr>
              <a:t>= ?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270640" y="2291568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0640" y="5441998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30765" y="2291568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30765" y="5441998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30765" y="5096353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90890" y="2294099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90890" y="5444529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189420" y="2291568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89420" y="5441998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189420" y="5096353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164379" y="2287652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64379" y="5438082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179237" y="2282824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179237" y="5433254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179237" y="5087609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194095" y="2282824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194095" y="5433254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194095" y="5087609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185010" y="4741964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145135" y="2291568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145135" y="5441998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7145135" y="5096353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498130" y="582482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 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457531" y="5839546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ymbol" panose="05050102010706020507" pitchFamily="18" charset="2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337160" y="590163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ymbol" panose="05050102010706020507" pitchFamily="18" charset="2"/>
              </a:rPr>
              <a:t>×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8105260" y="2291568"/>
            <a:ext cx="806505" cy="34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105260" y="5441998"/>
            <a:ext cx="806505" cy="34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284939" y="587795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endParaRPr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2804623" y="1969609"/>
            <a:ext cx="4762967" cy="16514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这就是栈，栈有如下特点：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线性结构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后进先出（</a:t>
            </a:r>
            <a:r>
              <a:rPr lang="en-US" altLang="zh-CN" b="1" dirty="0"/>
              <a:t>last in first out</a:t>
            </a:r>
            <a:r>
              <a:rPr lang="zh-CN" altLang="en-US" b="1" dirty="0"/>
              <a:t>，</a:t>
            </a:r>
            <a:r>
              <a:rPr lang="en-US" altLang="zh-CN" b="1" dirty="0"/>
              <a:t>LIFO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栈顶、栈底</a:t>
            </a:r>
          </a:p>
        </p:txBody>
      </p:sp>
    </p:spTree>
    <p:extLst>
      <p:ext uri="{BB962C8B-B14F-4D97-AF65-F5344CB8AC3E}">
        <p14:creationId xmlns:p14="http://schemas.microsoft.com/office/powerpoint/2010/main" val="2441954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/>
      <p:bldP spid="35" grpId="0"/>
      <p:bldP spid="36" grpId="0"/>
      <p:bldP spid="37" grpId="0" animBg="1"/>
      <p:bldP spid="38" grpId="0" animBg="1"/>
      <p:bldP spid="40" grpId="0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栈应用：表达式求值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栈实现后缀表达式求值的基本过程：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88343"/>
            <a:ext cx="7811485" cy="2233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0" y="2297811"/>
            <a:ext cx="7707927" cy="10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020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中缀表达式 </a:t>
            </a:r>
            <a:r>
              <a:rPr lang="en-US" altLang="zh-CN" sz="3600" dirty="0"/>
              <a:t>-&gt;</a:t>
            </a:r>
            <a:r>
              <a:rPr lang="zh-CN" altLang="en-US" sz="3600" dirty="0"/>
              <a:t> 后缀表达式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12648" y="2584090"/>
            <a:ext cx="8153400" cy="3089455"/>
          </a:xfrm>
        </p:spPr>
        <p:txBody>
          <a:bodyPr>
            <a:normAutofit/>
          </a:bodyPr>
          <a:lstStyle/>
          <a:p>
            <a:r>
              <a:rPr lang="zh-CN" altLang="en-US" dirty="0"/>
              <a:t>运算数相对顺序不变</a:t>
            </a:r>
            <a:endParaRPr lang="en-US" altLang="zh-CN" dirty="0"/>
          </a:p>
          <a:p>
            <a:r>
              <a:rPr lang="zh-CN" altLang="en-US" dirty="0"/>
              <a:t>运算符号顺序发生改变</a:t>
            </a:r>
            <a:endParaRPr lang="en-US" altLang="zh-CN" dirty="0"/>
          </a:p>
          <a:p>
            <a:pPr lvl="1"/>
            <a:r>
              <a:rPr lang="zh-CN" altLang="en-US" dirty="0"/>
              <a:t>需要存储“等待中”的运算符号</a:t>
            </a:r>
            <a:endParaRPr lang="en-US" altLang="zh-CN" dirty="0"/>
          </a:p>
          <a:p>
            <a:pPr lvl="1"/>
            <a:r>
              <a:rPr lang="zh-CN" altLang="en-US" dirty="0"/>
              <a:t>要将当前运算符号与“等待中”的最后一个运算符号比较，等待后面没有更高优先级的运算符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85" y="1700775"/>
            <a:ext cx="4705350" cy="571500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769904" y="5349250"/>
            <a:ext cx="2419516" cy="729695"/>
          </a:xfrm>
          <a:prstGeom prst="wedgeEllipseCallout">
            <a:avLst>
              <a:gd name="adj1" fmla="val 51935"/>
              <a:gd name="adj2" fmla="val -223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Stack is needed</a:t>
            </a:r>
            <a:endParaRPr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5189723" y="5520506"/>
            <a:ext cx="2419516" cy="729695"/>
          </a:xfrm>
          <a:prstGeom prst="wedgeEllipseCallout">
            <a:avLst>
              <a:gd name="adj1" fmla="val -72860"/>
              <a:gd name="adj2" fmla="val -171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Page 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9932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中缀表达式如何转换为后缀表达式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2" y="2136791"/>
            <a:ext cx="8104185" cy="31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77121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05" y="395288"/>
            <a:ext cx="4267200" cy="676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955"/>
            <a:ext cx="7073204" cy="4595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B0449D-0BA2-CE4E-A904-7BE19FCD5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1" y="4619555"/>
            <a:ext cx="5597527" cy="21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8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中缀表达式求值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8" y="2276850"/>
            <a:ext cx="8287830" cy="27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040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F5D575-109A-1E4B-9867-1D26F691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A3962-F063-184A-A594-C95CEF82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5FF171-FEFF-534F-926B-A972412BE3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CN" dirty="0"/>
              <a:t>Next</a:t>
            </a:r>
            <a:r>
              <a:rPr kumimoji="1" lang="zh-CN" altLang="en-US" dirty="0"/>
              <a:t>：汉诺塔问题</a:t>
            </a:r>
          </a:p>
        </p:txBody>
      </p:sp>
    </p:spTree>
    <p:extLst>
      <p:ext uri="{BB962C8B-B14F-4D97-AF65-F5344CB8AC3E}">
        <p14:creationId xmlns:p14="http://schemas.microsoft.com/office/powerpoint/2010/main" val="68495829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DC1C7-7425-EE47-87CF-967D3A1C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栈的抽象数据类型描述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4EFABF-AE25-5D4B-AFEC-C611C562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E5282D-F277-B14D-A18F-9C3E98A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810CAC-0099-2440-9FA4-0E91F914DC1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727024"/>
            <a:ext cx="8153400" cy="1291130"/>
          </a:xfrm>
        </p:spPr>
        <p:txBody>
          <a:bodyPr/>
          <a:lstStyle/>
          <a:p>
            <a:r>
              <a:rPr kumimoji="1" lang="zh-CN" altLang="en-US" dirty="0"/>
              <a:t>栈（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）具有一定操作限制的线性表</a:t>
            </a:r>
            <a:endParaRPr kumimoji="1" lang="en-US" altLang="zh-CN" dirty="0"/>
          </a:p>
          <a:p>
            <a:r>
              <a:rPr kumimoji="1" lang="zh-CN" altLang="en-US" dirty="0"/>
              <a:t>只在一端（栈顶，</a:t>
            </a:r>
            <a:r>
              <a:rPr kumimoji="1" lang="en-US" altLang="zh-CN" dirty="0"/>
              <a:t>top </a:t>
            </a:r>
            <a:r>
              <a:rPr kumimoji="1" lang="zh-CN" altLang="en-US" dirty="0"/>
              <a:t>）进行插入和删除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86248B-2E36-4242-9FF6-297F9AC6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2629935" cy="18861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28554C-4B3E-2041-A901-494FADA11D48}"/>
              </a:ext>
            </a:extLst>
          </p:cNvPr>
          <p:cNvSpPr/>
          <p:nvPr/>
        </p:nvSpPr>
        <p:spPr>
          <a:xfrm>
            <a:off x="2184919" y="3817054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栈顶，</a:t>
            </a:r>
            <a:r>
              <a:rPr kumimoji="1" lang="en-US" altLang="zh-CN" dirty="0">
                <a:solidFill>
                  <a:srgbClr val="7030A0"/>
                </a:solidFill>
              </a:rPr>
              <a:t>top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BA4FD8-A4F5-8F4E-91CF-39E8A987F2BB}"/>
              </a:ext>
            </a:extLst>
          </p:cNvPr>
          <p:cNvSpPr/>
          <p:nvPr/>
        </p:nvSpPr>
        <p:spPr>
          <a:xfrm>
            <a:off x="2201857" y="4848671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栈底，</a:t>
            </a:r>
            <a:r>
              <a:rPr kumimoji="1" lang="en-US" altLang="zh-CN" dirty="0">
                <a:solidFill>
                  <a:srgbClr val="7030A0"/>
                </a:solidFill>
              </a:rPr>
              <a:t>bottom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2B7AA9-4F1A-3442-944B-D171914E5733}"/>
              </a:ext>
            </a:extLst>
          </p:cNvPr>
          <p:cNvSpPr txBox="1"/>
          <p:nvPr/>
        </p:nvSpPr>
        <p:spPr>
          <a:xfrm>
            <a:off x="3880710" y="3525978"/>
            <a:ext cx="5031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插入数据：入栈，</a:t>
            </a:r>
            <a:r>
              <a:rPr kumimoji="1" lang="en-US" altLang="zh-CN" sz="2800" dirty="0"/>
              <a:t>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删除数据：出栈，</a:t>
            </a:r>
            <a:r>
              <a:rPr kumimoji="1" lang="en-US" altLang="zh-CN" sz="2800" dirty="0"/>
              <a:t>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先进后出：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LIFO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667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汉诺塔问题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s://upload.wikimedia.org/wikipedia/commons/6/60/Tower_of_Hanoi_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60" y="1777515"/>
            <a:ext cx="3048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29695" y="2134039"/>
            <a:ext cx="4572000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+mn-ea"/>
              </a:rPr>
              <a:t>传说在创世纪时，在一个叫</a:t>
            </a:r>
            <a:r>
              <a:rPr lang="en-US" altLang="zh-CN" dirty="0">
                <a:latin typeface="+mn-ea"/>
              </a:rPr>
              <a:t>Brahma</a:t>
            </a:r>
            <a:r>
              <a:rPr lang="zh-CN" altLang="en-US" dirty="0">
                <a:latin typeface="+mn-ea"/>
              </a:rPr>
              <a:t>的寺庙里，有三个柱子，其中一柱上有</a:t>
            </a:r>
            <a:r>
              <a:rPr lang="en-US" altLang="zh-CN" dirty="0">
                <a:latin typeface="+mn-ea"/>
              </a:rPr>
              <a:t>64</a:t>
            </a:r>
            <a:r>
              <a:rPr lang="zh-CN" altLang="en-US" dirty="0">
                <a:latin typeface="+mn-ea"/>
              </a:rPr>
              <a:t>个盘子从小到大依次叠放，僧侣的工作是将这</a:t>
            </a:r>
            <a:r>
              <a:rPr lang="en-US" altLang="zh-CN" dirty="0">
                <a:latin typeface="+mn-ea"/>
              </a:rPr>
              <a:t>64</a:t>
            </a:r>
            <a:r>
              <a:rPr lang="zh-CN" altLang="en-US" dirty="0">
                <a:latin typeface="+mn-ea"/>
              </a:rPr>
              <a:t>个盘子从一根柱子移到另一个柱子上。</a:t>
            </a:r>
            <a:endParaRPr lang="zh-CN" altLang="en-US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683897" y="3868206"/>
            <a:ext cx="4581198" cy="118069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solidFill>
                  <a:srgbClr val="00B0F0"/>
                </a:solidFill>
                <a:latin typeface="+mn-ea"/>
                <a:ea typeface="+mn-ea"/>
              </a:rPr>
              <a:t>移动时的规则： 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dk1"/>
                </a:solidFill>
                <a:latin typeface="+mn-ea"/>
                <a:ea typeface="+mn-ea"/>
              </a:rPr>
              <a:t>  每次只能移动一个盘子；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dk1"/>
                </a:solidFill>
                <a:latin typeface="+mn-ea"/>
                <a:ea typeface="+mn-ea"/>
              </a:rPr>
              <a:t>  只能小盘子在大盘子上面；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dk1"/>
                </a:solidFill>
                <a:latin typeface="+mn-ea"/>
                <a:ea typeface="+mn-ea"/>
              </a:rPr>
              <a:t>  可以使用任一柱子。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5825360" y="3131406"/>
            <a:ext cx="2735263" cy="1890713"/>
            <a:chOff x="3868" y="906"/>
            <a:chExt cx="1723" cy="1191"/>
          </a:xfrm>
        </p:grpSpPr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4302" y="1204"/>
              <a:ext cx="0" cy="471"/>
            </a:xfrm>
            <a:prstGeom prst="line">
              <a:avLst/>
            </a:prstGeom>
            <a:noFill/>
            <a:ln w="635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3868" y="2097"/>
              <a:ext cx="1723" cy="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933" y="1944"/>
              <a:ext cx="711" cy="139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0000FF"/>
                </a:solidFill>
                <a:latin typeface="楷体_GB2312" pitchFamily="49" charset="-122"/>
                <a:ea typeface="华康简黑" charset="-122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4016" y="1809"/>
              <a:ext cx="581" cy="139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0000FF"/>
                </a:solidFill>
                <a:latin typeface="楷体_GB2312" pitchFamily="49" charset="-122"/>
                <a:ea typeface="华康简黑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4087" y="1675"/>
              <a:ext cx="437" cy="134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0000FF"/>
                </a:solidFill>
                <a:latin typeface="楷体_GB2312" pitchFamily="49" charset="-122"/>
                <a:ea typeface="华康简黑" charset="-122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V="1">
              <a:off x="4973" y="1204"/>
              <a:ext cx="0" cy="879"/>
            </a:xfrm>
            <a:prstGeom prst="line">
              <a:avLst/>
            </a:prstGeom>
            <a:noFill/>
            <a:ln w="635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5404" y="1204"/>
              <a:ext cx="0" cy="879"/>
            </a:xfrm>
            <a:prstGeom prst="line">
              <a:avLst/>
            </a:prstGeom>
            <a:noFill/>
            <a:ln w="635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202" y="906"/>
              <a:ext cx="12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x      y   z</a:t>
              </a:r>
            </a:p>
          </p:txBody>
        </p:sp>
      </p:grp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6355585" y="4664931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139685" y="4436331"/>
            <a:ext cx="735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n –1</a:t>
            </a:r>
          </a:p>
        </p:txBody>
      </p:sp>
    </p:spTree>
    <p:extLst>
      <p:ext uri="{BB962C8B-B14F-4D97-AF65-F5344CB8AC3E}">
        <p14:creationId xmlns:p14="http://schemas.microsoft.com/office/powerpoint/2010/main" val="3144597002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31108" name="Rectangle 4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09" name="Rectangle 5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11" name="Rectangle 7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12" name="Rectangle 8"/>
          <p:cNvSpPr>
            <a:spLocks noChangeArrowheads="1"/>
          </p:cNvSpPr>
          <p:nvPr/>
        </p:nvSpPr>
        <p:spPr bwMode="auto">
          <a:xfrm>
            <a:off x="990600" y="3319463"/>
            <a:ext cx="2070100" cy="404812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13" name="Rectangle 9"/>
          <p:cNvSpPr>
            <a:spLocks noChangeArrowheads="1"/>
          </p:cNvSpPr>
          <p:nvPr/>
        </p:nvSpPr>
        <p:spPr bwMode="auto">
          <a:xfrm>
            <a:off x="1193800" y="2917825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14" name="Rectangle 10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31115" name="Rectangle 11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21" name="Rectangle 17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36" name="Rectangle 32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07" name="Line 3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1139" name="Rectangle 35"/>
          <p:cNvSpPr>
            <a:spLocks noChangeArrowheads="1"/>
          </p:cNvSpPr>
          <p:nvPr/>
        </p:nvSpPr>
        <p:spPr bwMode="auto">
          <a:xfrm>
            <a:off x="1371600" y="25146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9362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57731" name="Rectangle 3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2" name="Rectangle 4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3" name="Rectangle 5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4" name="Rectangle 6"/>
          <p:cNvSpPr>
            <a:spLocks noChangeArrowheads="1"/>
          </p:cNvSpPr>
          <p:nvPr/>
        </p:nvSpPr>
        <p:spPr bwMode="auto">
          <a:xfrm>
            <a:off x="990600" y="3319463"/>
            <a:ext cx="2070100" cy="404812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5" name="Rectangle 7"/>
          <p:cNvSpPr>
            <a:spLocks noChangeArrowheads="1"/>
          </p:cNvSpPr>
          <p:nvPr/>
        </p:nvSpPr>
        <p:spPr bwMode="auto">
          <a:xfrm>
            <a:off x="1193800" y="2917825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6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57737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8" name="Rectangle 10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39" name="Rectangle 11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40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7741" name="Rectangle 13"/>
          <p:cNvSpPr>
            <a:spLocks noChangeArrowheads="1"/>
          </p:cNvSpPr>
          <p:nvPr/>
        </p:nvSpPr>
        <p:spPr bwMode="auto">
          <a:xfrm>
            <a:off x="4038600" y="3733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66859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Rectangle 3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0" name="Rectangle 4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7" name="Rectangle 11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59781" name="Rectangle 5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2" name="Rectangle 6"/>
          <p:cNvSpPr>
            <a:spLocks noChangeArrowheads="1"/>
          </p:cNvSpPr>
          <p:nvPr/>
        </p:nvSpPr>
        <p:spPr bwMode="auto">
          <a:xfrm>
            <a:off x="990600" y="3319463"/>
            <a:ext cx="2070100" cy="404812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3" name="Rectangle 7"/>
          <p:cNvSpPr>
            <a:spLocks noChangeArrowheads="1"/>
          </p:cNvSpPr>
          <p:nvPr/>
        </p:nvSpPr>
        <p:spPr bwMode="auto">
          <a:xfrm>
            <a:off x="6553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4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59785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6" name="Rectangle 10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8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9789" name="Rectangle 13"/>
          <p:cNvSpPr>
            <a:spLocks noChangeArrowheads="1"/>
          </p:cNvSpPr>
          <p:nvPr/>
        </p:nvSpPr>
        <p:spPr bwMode="auto">
          <a:xfrm>
            <a:off x="4038600" y="3733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46410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27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29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61830" name="Rectangle 6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31" name="Rectangle 7"/>
          <p:cNvSpPr>
            <a:spLocks noChangeArrowheads="1"/>
          </p:cNvSpPr>
          <p:nvPr/>
        </p:nvSpPr>
        <p:spPr bwMode="auto">
          <a:xfrm>
            <a:off x="990600" y="3319463"/>
            <a:ext cx="2070100" cy="404812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32" name="Rectangle 8"/>
          <p:cNvSpPr>
            <a:spLocks noChangeArrowheads="1"/>
          </p:cNvSpPr>
          <p:nvPr/>
        </p:nvSpPr>
        <p:spPr bwMode="auto">
          <a:xfrm>
            <a:off x="6553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33" name="Rectangle 9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61834" name="Rectangle 10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35" name="Rectangle 11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36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1837" name="Rectangle 13"/>
          <p:cNvSpPr>
            <a:spLocks noChangeArrowheads="1"/>
          </p:cNvSpPr>
          <p:nvPr/>
        </p:nvSpPr>
        <p:spPr bwMode="auto">
          <a:xfrm>
            <a:off x="67056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8721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77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63878" name="Rectangle 6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79" name="Rectangle 7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80" name="Rectangle 8"/>
          <p:cNvSpPr>
            <a:spLocks noChangeArrowheads="1"/>
          </p:cNvSpPr>
          <p:nvPr/>
        </p:nvSpPr>
        <p:spPr bwMode="auto">
          <a:xfrm>
            <a:off x="6553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63882" name="Rectangle 10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83" name="Rectangle 11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84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3885" name="Rectangle 13"/>
          <p:cNvSpPr>
            <a:spLocks noChangeArrowheads="1"/>
          </p:cNvSpPr>
          <p:nvPr/>
        </p:nvSpPr>
        <p:spPr bwMode="auto">
          <a:xfrm>
            <a:off x="67056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66354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23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24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25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65926" name="Rectangle 6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27" name="Rectangle 7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28" name="Rectangle 8"/>
          <p:cNvSpPr>
            <a:spLocks noChangeArrowheads="1"/>
          </p:cNvSpPr>
          <p:nvPr/>
        </p:nvSpPr>
        <p:spPr bwMode="auto">
          <a:xfrm>
            <a:off x="6553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29" name="Rectangle 9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65930" name="Rectangle 10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31" name="Rectangle 11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32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5933" name="Rectangle 13"/>
          <p:cNvSpPr>
            <a:spLocks noChangeArrowheads="1"/>
          </p:cNvSpPr>
          <p:nvPr/>
        </p:nvSpPr>
        <p:spPr bwMode="auto">
          <a:xfrm>
            <a:off x="13716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48377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1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2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3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5" name="Rectangle 7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6" name="Rectangle 8"/>
          <p:cNvSpPr>
            <a:spLocks noChangeArrowheads="1"/>
          </p:cNvSpPr>
          <p:nvPr/>
        </p:nvSpPr>
        <p:spPr bwMode="auto">
          <a:xfrm>
            <a:off x="3810000" y="3352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7" name="Rectangle 9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67978" name="Rectangle 10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79" name="Rectangle 11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80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7981" name="Rectangle 13"/>
          <p:cNvSpPr>
            <a:spLocks noChangeArrowheads="1"/>
          </p:cNvSpPr>
          <p:nvPr/>
        </p:nvSpPr>
        <p:spPr bwMode="auto">
          <a:xfrm>
            <a:off x="13716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9411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19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70022" name="Rectangle 6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3" name="Rectangle 7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4" name="Rectangle 8"/>
          <p:cNvSpPr>
            <a:spLocks noChangeArrowheads="1"/>
          </p:cNvSpPr>
          <p:nvPr/>
        </p:nvSpPr>
        <p:spPr bwMode="auto">
          <a:xfrm>
            <a:off x="3810000" y="3352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5" name="Rectangle 9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70026" name="Rectangle 10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7" name="Rectangle 11"/>
          <p:cNvSpPr>
            <a:spLocks noChangeArrowheads="1"/>
          </p:cNvSpPr>
          <p:nvPr/>
        </p:nvSpPr>
        <p:spPr bwMode="auto">
          <a:xfrm>
            <a:off x="7620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8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0029" name="Rectangle 13"/>
          <p:cNvSpPr>
            <a:spLocks noChangeArrowheads="1"/>
          </p:cNvSpPr>
          <p:nvPr/>
        </p:nvSpPr>
        <p:spPr bwMode="auto">
          <a:xfrm>
            <a:off x="3962400" y="2971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35859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68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72071" name="Rectangle 7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72" name="Rectangle 8"/>
          <p:cNvSpPr>
            <a:spLocks noChangeArrowheads="1"/>
          </p:cNvSpPr>
          <p:nvPr/>
        </p:nvSpPr>
        <p:spPr bwMode="auto">
          <a:xfrm>
            <a:off x="3810000" y="3352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73" name="Rectangle 9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72074" name="Rectangle 10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75" name="Rectangle 11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76" name="Line 12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2077" name="Rectangle 13"/>
          <p:cNvSpPr>
            <a:spLocks noChangeArrowheads="1"/>
          </p:cNvSpPr>
          <p:nvPr/>
        </p:nvSpPr>
        <p:spPr bwMode="auto">
          <a:xfrm>
            <a:off x="3962400" y="2971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691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栈的抽象数据类型描述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80" y="1524514"/>
            <a:ext cx="84963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59526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15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16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17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74118" name="Rectangle 6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19" name="Rectangle 7"/>
          <p:cNvSpPr>
            <a:spLocks noChangeArrowheads="1"/>
          </p:cNvSpPr>
          <p:nvPr/>
        </p:nvSpPr>
        <p:spPr bwMode="auto">
          <a:xfrm>
            <a:off x="3810000" y="3352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20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22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23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4124" name="Rectangle 12"/>
          <p:cNvSpPr>
            <a:spLocks noChangeArrowheads="1"/>
          </p:cNvSpPr>
          <p:nvPr/>
        </p:nvSpPr>
        <p:spPr bwMode="auto">
          <a:xfrm>
            <a:off x="67818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68322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65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76166" name="Rectangle 6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67" name="Rectangle 7"/>
          <p:cNvSpPr>
            <a:spLocks noChangeArrowheads="1"/>
          </p:cNvSpPr>
          <p:nvPr/>
        </p:nvSpPr>
        <p:spPr bwMode="auto">
          <a:xfrm>
            <a:off x="1219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68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76169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70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71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6172" name="Rectangle 12"/>
          <p:cNvSpPr>
            <a:spLocks noChangeArrowheads="1"/>
          </p:cNvSpPr>
          <p:nvPr/>
        </p:nvSpPr>
        <p:spPr bwMode="auto">
          <a:xfrm>
            <a:off x="67818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23851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1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3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78214" name="Rectangle 6"/>
          <p:cNvSpPr>
            <a:spLocks noChangeArrowheads="1"/>
          </p:cNvSpPr>
          <p:nvPr/>
        </p:nvSpPr>
        <p:spPr bwMode="auto">
          <a:xfrm>
            <a:off x="3657600" y="3733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5" name="Rectangle 7"/>
          <p:cNvSpPr>
            <a:spLocks noChangeArrowheads="1"/>
          </p:cNvSpPr>
          <p:nvPr/>
        </p:nvSpPr>
        <p:spPr bwMode="auto">
          <a:xfrm>
            <a:off x="1219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6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78217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8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19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8220" name="Rectangle 12"/>
          <p:cNvSpPr>
            <a:spLocks noChangeArrowheads="1"/>
          </p:cNvSpPr>
          <p:nvPr/>
        </p:nvSpPr>
        <p:spPr bwMode="auto">
          <a:xfrm>
            <a:off x="13716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15108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1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80262" name="Rectangle 6"/>
          <p:cNvSpPr>
            <a:spLocks noChangeArrowheads="1"/>
          </p:cNvSpPr>
          <p:nvPr/>
        </p:nvSpPr>
        <p:spPr bwMode="auto">
          <a:xfrm>
            <a:off x="6400800" y="3352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3" name="Rectangle 7"/>
          <p:cNvSpPr>
            <a:spLocks noChangeArrowheads="1"/>
          </p:cNvSpPr>
          <p:nvPr/>
        </p:nvSpPr>
        <p:spPr bwMode="auto">
          <a:xfrm>
            <a:off x="1219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4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80265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6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7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0268" name="Rectangle 12"/>
          <p:cNvSpPr>
            <a:spLocks noChangeArrowheads="1"/>
          </p:cNvSpPr>
          <p:nvPr/>
        </p:nvSpPr>
        <p:spPr bwMode="auto">
          <a:xfrm>
            <a:off x="1371600" y="3352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00282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09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82310" name="Rectangle 6"/>
          <p:cNvSpPr>
            <a:spLocks noChangeArrowheads="1"/>
          </p:cNvSpPr>
          <p:nvPr/>
        </p:nvSpPr>
        <p:spPr bwMode="auto">
          <a:xfrm>
            <a:off x="6400800" y="3352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11" name="Rectangle 7"/>
          <p:cNvSpPr>
            <a:spLocks noChangeArrowheads="1"/>
          </p:cNvSpPr>
          <p:nvPr/>
        </p:nvSpPr>
        <p:spPr bwMode="auto">
          <a:xfrm>
            <a:off x="1219200" y="3733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12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82313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14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15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2316" name="Rectangle 12"/>
          <p:cNvSpPr>
            <a:spLocks noChangeArrowheads="1"/>
          </p:cNvSpPr>
          <p:nvPr/>
        </p:nvSpPr>
        <p:spPr bwMode="auto">
          <a:xfrm>
            <a:off x="4038600" y="3733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34353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57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84358" name="Rectangle 6"/>
          <p:cNvSpPr>
            <a:spLocks noChangeArrowheads="1"/>
          </p:cNvSpPr>
          <p:nvPr/>
        </p:nvSpPr>
        <p:spPr bwMode="auto">
          <a:xfrm>
            <a:off x="6400800" y="3352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59" name="Rectangle 7"/>
          <p:cNvSpPr>
            <a:spLocks noChangeArrowheads="1"/>
          </p:cNvSpPr>
          <p:nvPr/>
        </p:nvSpPr>
        <p:spPr bwMode="auto">
          <a:xfrm>
            <a:off x="6553200" y="2971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60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84361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62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63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4364" name="Rectangle 12"/>
          <p:cNvSpPr>
            <a:spLocks noChangeArrowheads="1"/>
          </p:cNvSpPr>
          <p:nvPr/>
        </p:nvSpPr>
        <p:spPr bwMode="auto">
          <a:xfrm>
            <a:off x="4038600" y="3733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22830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ChangeArrowheads="1"/>
          </p:cNvSpPr>
          <p:nvPr/>
        </p:nvSpPr>
        <p:spPr bwMode="auto">
          <a:xfrm>
            <a:off x="1804988" y="2286000"/>
            <a:ext cx="441325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4427538" y="2309813"/>
            <a:ext cx="441325" cy="1804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04" name="Rectangle 4"/>
          <p:cNvSpPr>
            <a:spLocks noChangeArrowheads="1"/>
          </p:cNvSpPr>
          <p:nvPr/>
        </p:nvSpPr>
        <p:spPr bwMode="auto">
          <a:xfrm>
            <a:off x="7162800" y="2362200"/>
            <a:ext cx="441325" cy="1752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05" name="Rectangle 5"/>
          <p:cNvSpPr>
            <a:spLocks noGrp="1" noChangeArrowheads="1"/>
          </p:cNvSpPr>
          <p:nvPr>
            <p:ph type="title"/>
          </p:nvPr>
        </p:nvSpPr>
        <p:spPr>
          <a:xfrm>
            <a:off x="2514600" y="609600"/>
            <a:ext cx="4116388" cy="538163"/>
          </a:xfrm>
          <a:noFill/>
          <a:ln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The Towers of Hanoi</a:t>
            </a:r>
          </a:p>
        </p:txBody>
      </p:sp>
      <p:sp>
        <p:nvSpPr>
          <p:cNvPr id="486406" name="Rectangle 6"/>
          <p:cNvSpPr>
            <a:spLocks noChangeArrowheads="1"/>
          </p:cNvSpPr>
          <p:nvPr/>
        </p:nvSpPr>
        <p:spPr bwMode="auto">
          <a:xfrm>
            <a:off x="6400800" y="3352800"/>
            <a:ext cx="2070100" cy="40481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07" name="Rectangle 7"/>
          <p:cNvSpPr>
            <a:spLocks noChangeArrowheads="1"/>
          </p:cNvSpPr>
          <p:nvPr/>
        </p:nvSpPr>
        <p:spPr bwMode="auto">
          <a:xfrm>
            <a:off x="6553200" y="2971800"/>
            <a:ext cx="1662113" cy="392113"/>
          </a:xfrm>
          <a:prstGeom prst="rect">
            <a:avLst/>
          </a:prstGeom>
          <a:solidFill>
            <a:srgbClr val="66FF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08" name="Rectangle 8"/>
          <p:cNvSpPr>
            <a:spLocks noChangeArrowheads="1"/>
          </p:cNvSpPr>
          <p:nvPr/>
        </p:nvSpPr>
        <p:spPr bwMode="auto">
          <a:xfrm>
            <a:off x="2057400" y="4267200"/>
            <a:ext cx="513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                         B                         C</a:t>
            </a:r>
          </a:p>
        </p:txBody>
      </p:sp>
      <p:sp>
        <p:nvSpPr>
          <p:cNvPr id="486409" name="Rectangle 9"/>
          <p:cNvSpPr>
            <a:spLocks noChangeArrowheads="1"/>
          </p:cNvSpPr>
          <p:nvPr/>
        </p:nvSpPr>
        <p:spPr bwMode="auto">
          <a:xfrm>
            <a:off x="965200" y="4724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6172200" y="3733800"/>
            <a:ext cx="2527300" cy="390525"/>
          </a:xfrm>
          <a:prstGeom prst="rect">
            <a:avLst/>
          </a:prstGeom>
          <a:solidFill>
            <a:srgbClr val="FF0033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11" name="Line 11"/>
          <p:cNvSpPr>
            <a:spLocks noChangeShapeType="1"/>
          </p:cNvSpPr>
          <p:nvPr/>
        </p:nvSpPr>
        <p:spPr bwMode="auto">
          <a:xfrm>
            <a:off x="762000" y="4114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6412" name="Rectangle 12"/>
          <p:cNvSpPr>
            <a:spLocks noChangeArrowheads="1"/>
          </p:cNvSpPr>
          <p:nvPr/>
        </p:nvSpPr>
        <p:spPr bwMode="auto">
          <a:xfrm>
            <a:off x="6705600" y="2590800"/>
            <a:ext cx="1295400" cy="39211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8045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汉诺塔问题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5804" y="1662410"/>
            <a:ext cx="8447087" cy="2803525"/>
          </a:xfrm>
          <a:prstGeom prst="rect">
            <a:avLst/>
          </a:prstGeom>
          <a:solidFill>
            <a:srgbClr val="CCFFFF"/>
          </a:solidFill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571500" indent="-571500" algn="l">
              <a:defRPr/>
            </a:pP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分析：</a:t>
            </a:r>
          </a:p>
          <a:p>
            <a:pPr marL="571500" indent="-571500" algn="l">
              <a:defRPr/>
            </a:pP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设三根柱子分别为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x, y, z ,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盘子在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柱上，要移到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柱上。</a:t>
            </a:r>
          </a:p>
          <a:p>
            <a:pPr marL="571500" indent="-571500" algn="l">
              <a:defRPr/>
            </a:pP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、当 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n=1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时，盘子直接从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柱移到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柱上；</a:t>
            </a:r>
          </a:p>
          <a:p>
            <a:pPr marL="571500" indent="-571500" algn="l">
              <a:defRPr/>
            </a:pP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、当 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n&gt;1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时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则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</a:p>
          <a:p>
            <a:pPr marL="571500" indent="-571500" algn="l">
              <a:defRPr/>
            </a:pP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①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设法将  前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–1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个盘子 从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移到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柱上（借助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），则 盘子 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就能从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移到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柱上；</a:t>
            </a:r>
          </a:p>
          <a:p>
            <a:pPr marL="571500" indent="-571500" algn="l">
              <a:defRPr/>
            </a:pP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② 再设法把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 –1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个盘子 从 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移到  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柱上</a:t>
            </a:r>
            <a:r>
              <a:rPr lang="en-US" altLang="zh-CN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sz="22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这又是一个与原来相同的问题，只是规模少１了） 。</a:t>
            </a:r>
          </a:p>
        </p:txBody>
      </p:sp>
    </p:spTree>
    <p:extLst>
      <p:ext uri="{BB962C8B-B14F-4D97-AF65-F5344CB8AC3E}">
        <p14:creationId xmlns:p14="http://schemas.microsoft.com/office/powerpoint/2010/main" val="19186421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F2083-AF33-B148-8C86-6E6C3D39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D5A97F-AD71-7849-AFC4-877D30E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8531CB-4D50-4143-AFF9-7BB2BA4D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6D5E4E-78D2-E049-988D-539DBAA5EC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6CA05-BA5C-EF44-BD0E-D976BAE2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88915"/>
            <a:ext cx="8674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25375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cpp.sh/9pbtr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388" y="1969610"/>
            <a:ext cx="8964612" cy="34800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1238250" indent="-1238250">
              <a:defRPr/>
            </a:pPr>
            <a:r>
              <a:rPr lang="en-US" altLang="zh-CN" dirty="0">
                <a:solidFill>
                  <a:srgbClr val="00CC00"/>
                </a:solidFill>
                <a:ea typeface="楷体_GB2312" pitchFamily="49" charset="-122"/>
              </a:rPr>
              <a:t>//</a:t>
            </a:r>
            <a:r>
              <a:rPr lang="zh-CN" altLang="en-US" dirty="0">
                <a:solidFill>
                  <a:srgbClr val="00CC00"/>
                </a:solidFill>
                <a:ea typeface="楷体_GB2312" pitchFamily="49" charset="-122"/>
              </a:rPr>
              <a:t>将</a:t>
            </a:r>
            <a:r>
              <a:rPr lang="en-US" altLang="zh-CN" dirty="0">
                <a:ea typeface="楷体_GB2312" pitchFamily="49" charset="-122"/>
              </a:rPr>
              <a:t>n</a:t>
            </a:r>
            <a:r>
              <a:rPr lang="zh-CN" altLang="en-US" dirty="0">
                <a:solidFill>
                  <a:srgbClr val="00CC00"/>
                </a:solidFill>
                <a:ea typeface="楷体_GB2312" pitchFamily="49" charset="-122"/>
              </a:rPr>
              <a:t>个编号从上到下为</a:t>
            </a:r>
            <a:r>
              <a:rPr lang="en-US" altLang="zh-CN" dirty="0">
                <a:solidFill>
                  <a:srgbClr val="00CC00"/>
                </a:solidFill>
                <a:ea typeface="楷体_GB2312" pitchFamily="49" charset="-122"/>
              </a:rPr>
              <a:t>1</a:t>
            </a:r>
            <a:r>
              <a:rPr lang="en-US" altLang="zh-CN" dirty="0">
                <a:solidFill>
                  <a:srgbClr val="00CC00"/>
                </a:solidFill>
                <a:latin typeface="Times New Roman"/>
                <a:ea typeface="楷体_GB2312" pitchFamily="49" charset="-122"/>
              </a:rPr>
              <a:t>…</a:t>
            </a:r>
            <a:r>
              <a:rPr lang="en-US" altLang="zh-CN" dirty="0">
                <a:solidFill>
                  <a:srgbClr val="00CC00"/>
                </a:solidFill>
                <a:ea typeface="楷体_GB2312" pitchFamily="49" charset="-122"/>
              </a:rPr>
              <a:t>n</a:t>
            </a:r>
            <a:r>
              <a:rPr lang="zh-CN" altLang="en-US" dirty="0">
                <a:solidFill>
                  <a:srgbClr val="00CC00"/>
                </a:solidFill>
                <a:ea typeface="楷体_GB2312" pitchFamily="49" charset="-122"/>
              </a:rPr>
              <a:t>的盘子从</a:t>
            </a:r>
            <a:r>
              <a:rPr lang="en-US" altLang="zh-CN" dirty="0">
                <a:ea typeface="楷体_GB2312" pitchFamily="49" charset="-122"/>
              </a:rPr>
              <a:t>x</a:t>
            </a:r>
            <a:r>
              <a:rPr lang="zh-CN" altLang="en-US" dirty="0">
                <a:solidFill>
                  <a:srgbClr val="00CC00"/>
                </a:solidFill>
                <a:ea typeface="楷体_GB2312" pitchFamily="49" charset="-122"/>
              </a:rPr>
              <a:t>柱，借助</a:t>
            </a:r>
            <a:r>
              <a:rPr lang="en-US" altLang="zh-CN" dirty="0">
                <a:ea typeface="楷体_GB2312" pitchFamily="49" charset="-122"/>
              </a:rPr>
              <a:t>y</a:t>
            </a:r>
            <a:r>
              <a:rPr lang="zh-CN" altLang="en-US" dirty="0">
                <a:solidFill>
                  <a:srgbClr val="00CC00"/>
                </a:solidFill>
                <a:ea typeface="楷体_GB2312" pitchFamily="49" charset="-122"/>
              </a:rPr>
              <a:t>柱移到</a:t>
            </a:r>
            <a:r>
              <a:rPr lang="en-US" altLang="zh-CN" dirty="0">
                <a:ea typeface="楷体_GB2312" pitchFamily="49" charset="-122"/>
              </a:rPr>
              <a:t>z</a:t>
            </a:r>
            <a:r>
              <a:rPr lang="zh-CN" altLang="en-US" dirty="0">
                <a:solidFill>
                  <a:srgbClr val="00CC00"/>
                </a:solidFill>
                <a:ea typeface="楷体_GB2312" pitchFamily="49" charset="-122"/>
              </a:rPr>
              <a:t>柱</a:t>
            </a:r>
            <a:endParaRPr lang="en-US" altLang="zh-CN" dirty="0">
              <a:latin typeface="Times New Roman" pitchFamily="18" charset="0"/>
              <a:ea typeface="黑体" pitchFamily="2" charset="-122"/>
            </a:endParaRPr>
          </a:p>
          <a:p>
            <a:pPr marL="1238250" indent="-1238250" algn="l">
              <a:defRPr/>
            </a:pPr>
            <a:r>
              <a:rPr lang="en-US" altLang="zh-CN" dirty="0">
                <a:latin typeface="Times New Roman" pitchFamily="18" charset="0"/>
                <a:ea typeface="黑体" pitchFamily="2" charset="-122"/>
              </a:rPr>
              <a:t>void</a:t>
            </a:r>
            <a:r>
              <a:rPr lang="en-US" altLang="zh-CN" b="0" dirty="0"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Hanoi</a:t>
            </a:r>
            <a:r>
              <a:rPr lang="en-US" altLang="zh-CN" b="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(  </a:t>
            </a:r>
            <a:r>
              <a:rPr lang="en-US" altLang="zh-CN" dirty="0" err="1">
                <a:latin typeface="Times New Roman" pitchFamily="18" charset="0"/>
                <a:ea typeface="黑体" pitchFamily="2" charset="-122"/>
              </a:rPr>
              <a:t>int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n,  </a:t>
            </a:r>
            <a:r>
              <a:rPr lang="en-US" altLang="zh-CN" dirty="0">
                <a:latin typeface="Times New Roman" pitchFamily="18" charset="0"/>
                <a:ea typeface="黑体" pitchFamily="2" charset="-122"/>
              </a:rPr>
              <a:t> char 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x,  </a:t>
            </a:r>
            <a:r>
              <a:rPr lang="en-US" altLang="zh-CN" dirty="0">
                <a:latin typeface="Times New Roman" pitchFamily="18" charset="0"/>
                <a:ea typeface="黑体" pitchFamily="2" charset="-122"/>
              </a:rPr>
              <a:t>char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y,  </a:t>
            </a:r>
            <a:r>
              <a:rPr lang="en-US" altLang="zh-CN" dirty="0">
                <a:latin typeface="Times New Roman" pitchFamily="18" charset="0"/>
                <a:ea typeface="黑体" pitchFamily="2" charset="-122"/>
              </a:rPr>
              <a:t>char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z  )</a:t>
            </a:r>
          </a:p>
          <a:p>
            <a:pPr marL="1238250" indent="-1238250" algn="l">
              <a:defRPr/>
            </a:pP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{  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 </a:t>
            </a:r>
          </a:p>
          <a:p>
            <a:pPr marL="1238250" indent="-1238250" algn="l">
              <a:defRPr/>
            </a:pP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  </a:t>
            </a:r>
            <a:r>
              <a:rPr lang="en-US" altLang="zh-CN" dirty="0">
                <a:latin typeface="Times New Roman" pitchFamily="18" charset="0"/>
                <a:ea typeface="黑体" pitchFamily="2" charset="-122"/>
              </a:rPr>
              <a:t>if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(  n  = = 1   )  </a:t>
            </a:r>
          </a:p>
          <a:p>
            <a:pPr marL="1238250" indent="-1238250" algn="l">
              <a:defRPr/>
            </a:pP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       move ( x , 1 , z  ) ;   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//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将编号为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1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的盘子从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x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柱移到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z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柱</a:t>
            </a:r>
            <a:r>
              <a:rPr lang="zh-CN" altLang="en-US" sz="2000" b="0" dirty="0">
                <a:solidFill>
                  <a:srgbClr val="00CC00"/>
                </a:solidFill>
                <a:latin typeface="Times New Roman" pitchFamily="18" charset="0"/>
                <a:ea typeface="黑体" pitchFamily="2" charset="-122"/>
              </a:rPr>
              <a:t> </a:t>
            </a:r>
          </a:p>
          <a:p>
            <a:pPr marL="1238250" indent="-1238250" algn="l">
              <a:defRPr/>
            </a:pPr>
            <a:r>
              <a:rPr lang="zh-CN" altLang="en-US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 </a:t>
            </a:r>
            <a:r>
              <a:rPr lang="en-US" altLang="zh-CN" dirty="0">
                <a:latin typeface="Times New Roman" pitchFamily="18" charset="0"/>
                <a:ea typeface="黑体" pitchFamily="2" charset="-122"/>
              </a:rPr>
              <a:t>else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b="0" dirty="0">
                <a:latin typeface="Times New Roman" pitchFamily="18" charset="0"/>
                <a:ea typeface="黑体" pitchFamily="2" charset="-122"/>
              </a:rPr>
              <a:t>{</a:t>
            </a:r>
          </a:p>
          <a:p>
            <a:pPr marL="1238250" indent="-1238250" algn="l">
              <a:defRPr/>
            </a:pPr>
            <a:r>
              <a:rPr lang="en-US" altLang="zh-CN" b="0" dirty="0">
                <a:solidFill>
                  <a:schemeClr val="tx2"/>
                </a:solidFill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en-US" altLang="zh-CN" b="0" dirty="0">
                <a:latin typeface="Times New Roman" pitchFamily="18" charset="0"/>
                <a:ea typeface="黑体" pitchFamily="2" charset="-122"/>
              </a:rPr>
              <a:t>Hanoi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(  n-1 ,  </a:t>
            </a:r>
            <a:r>
              <a:rPr lang="en-US" altLang="zh-CN" b="0" dirty="0">
                <a:solidFill>
                  <a:srgbClr val="FF3399"/>
                </a:solidFill>
                <a:latin typeface="Times New Roman" pitchFamily="18" charset="0"/>
                <a:ea typeface="黑体" pitchFamily="2" charset="-122"/>
              </a:rPr>
              <a:t>x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,  z  ,  </a:t>
            </a:r>
            <a:r>
              <a:rPr lang="en-US" altLang="zh-CN" b="0" dirty="0">
                <a:solidFill>
                  <a:srgbClr val="FF3399"/>
                </a:solidFill>
                <a:latin typeface="Times New Roman" pitchFamily="18" charset="0"/>
                <a:ea typeface="黑体" pitchFamily="2" charset="-122"/>
              </a:rPr>
              <a:t>y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)  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;//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先将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n-1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个盘从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x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柱借助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z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柱移到</a:t>
            </a:r>
            <a:r>
              <a:rPr lang="en-US" altLang="zh-CN" sz="2000" b="0" dirty="0">
                <a:solidFill>
                  <a:srgbClr val="00CC00"/>
                </a:solidFill>
                <a:ea typeface="楷体_GB2312" pitchFamily="49" charset="-122"/>
              </a:rPr>
              <a:t>y</a:t>
            </a:r>
            <a:r>
              <a:rPr lang="zh-CN" altLang="en-US" sz="2000" b="0" dirty="0">
                <a:solidFill>
                  <a:srgbClr val="00CC00"/>
                </a:solidFill>
                <a:ea typeface="楷体_GB2312" pitchFamily="49" charset="-122"/>
              </a:rPr>
              <a:t>柱 </a:t>
            </a:r>
          </a:p>
          <a:p>
            <a:pPr marL="1238250" indent="-1238250" algn="l">
              <a:defRPr/>
            </a:pPr>
            <a:r>
              <a:rPr lang="zh-CN" altLang="en-US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move ( x ,   n,    z) ;            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//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将编号为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n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的盘子从</a:t>
            </a:r>
            <a:r>
              <a:rPr lang="en-US" altLang="zh-CN" b="0" dirty="0">
                <a:solidFill>
                  <a:schemeClr val="folHlink"/>
                </a:solidFill>
                <a:ea typeface="楷体_GB2312" pitchFamily="49" charset="-122"/>
              </a:rPr>
              <a:t>x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柱移到</a:t>
            </a:r>
            <a:r>
              <a:rPr lang="en-US" altLang="zh-CN" b="0" dirty="0">
                <a:solidFill>
                  <a:schemeClr val="folHlink"/>
                </a:solidFill>
                <a:ea typeface="楷体_GB2312" pitchFamily="49" charset="-122"/>
              </a:rPr>
              <a:t>z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柱</a:t>
            </a:r>
            <a:r>
              <a:rPr lang="zh-CN" altLang="en-US" b="0" dirty="0">
                <a:solidFill>
                  <a:srgbClr val="00CC00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    </a:t>
            </a:r>
            <a:endParaRPr lang="zh-CN" altLang="en-US" b="0" dirty="0">
              <a:solidFill>
                <a:srgbClr val="00CC00"/>
              </a:solidFill>
              <a:latin typeface="Times New Roman" pitchFamily="18" charset="0"/>
              <a:ea typeface="黑体" pitchFamily="2" charset="-122"/>
            </a:endParaRPr>
          </a:p>
          <a:p>
            <a:pPr marL="1238250" indent="-1238250" algn="l">
              <a:defRPr/>
            </a:pPr>
            <a:r>
              <a:rPr lang="zh-CN" alt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en-US" altLang="zh-CN" b="0" dirty="0">
                <a:latin typeface="Times New Roman" pitchFamily="18" charset="0"/>
                <a:ea typeface="黑体" pitchFamily="2" charset="-122"/>
              </a:rPr>
              <a:t>Hanoi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 (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n-1 , </a:t>
            </a:r>
            <a:r>
              <a:rPr lang="en-US" altLang="zh-CN" b="0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y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, x , </a:t>
            </a:r>
            <a:r>
              <a:rPr lang="en-US" altLang="zh-CN" b="0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z</a:t>
            </a:r>
            <a:r>
              <a:rPr lang="en-US" altLang="zh-CN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);    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//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再将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n-1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个编号从上到下为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1</a:t>
            </a:r>
            <a:r>
              <a:rPr lang="en-US" altLang="zh-CN" b="0" dirty="0">
                <a:solidFill>
                  <a:srgbClr val="00CC00"/>
                </a:solidFill>
                <a:latin typeface="Times New Roman"/>
                <a:ea typeface="楷体_GB2312" pitchFamily="49" charset="-122"/>
              </a:rPr>
              <a:t>…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n-1   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的盘子从</a:t>
            </a:r>
            <a:r>
              <a:rPr lang="en-US" altLang="zh-CN" b="0" dirty="0">
                <a:solidFill>
                  <a:schemeClr val="folHlink"/>
                </a:solidFill>
                <a:ea typeface="楷体_GB2312" pitchFamily="49" charset="-122"/>
              </a:rPr>
              <a:t>y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柱借助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x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柱移到</a:t>
            </a:r>
            <a:r>
              <a:rPr lang="en-US" altLang="zh-CN" b="0" dirty="0">
                <a:solidFill>
                  <a:schemeClr val="folHlink"/>
                </a:solidFill>
                <a:ea typeface="楷体_GB2312" pitchFamily="49" charset="-122"/>
              </a:rPr>
              <a:t>z</a:t>
            </a:r>
            <a:r>
              <a:rPr lang="zh-CN" altLang="en-US" b="0" dirty="0">
                <a:solidFill>
                  <a:srgbClr val="00CC00"/>
                </a:solidFill>
                <a:ea typeface="楷体_GB2312" pitchFamily="49" charset="-122"/>
              </a:rPr>
              <a:t>柱</a:t>
            </a:r>
            <a:r>
              <a:rPr lang="zh-CN" altLang="en-US" b="0" dirty="0">
                <a:solidFill>
                  <a:srgbClr val="00CC00"/>
                </a:solidFill>
                <a:latin typeface="Times New Roman" pitchFamily="18" charset="0"/>
                <a:ea typeface="黑体" pitchFamily="2" charset="-122"/>
              </a:rPr>
              <a:t> </a:t>
            </a:r>
            <a:endParaRPr lang="zh-CN" alt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endParaRPr>
          </a:p>
          <a:p>
            <a:pPr marL="1238250" indent="-1238250" algn="l">
              <a:defRPr/>
            </a:pPr>
            <a:r>
              <a:rPr lang="zh-CN" altLang="en-US" b="0" dirty="0">
                <a:latin typeface="Times New Roman" pitchFamily="18" charset="0"/>
                <a:ea typeface="黑体" pitchFamily="2" charset="-122"/>
              </a:rPr>
              <a:t>   </a:t>
            </a:r>
            <a:r>
              <a:rPr lang="en-US" altLang="zh-CN" b="0" dirty="0">
                <a:latin typeface="Times New Roman" pitchFamily="18" charset="0"/>
                <a:ea typeface="黑体" pitchFamily="2" charset="-122"/>
              </a:rPr>
              <a:t>}</a:t>
            </a:r>
          </a:p>
          <a:p>
            <a:pPr marL="1238250" indent="-1238250" algn="l">
              <a:defRPr/>
            </a:pP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} </a:t>
            </a:r>
            <a:r>
              <a:rPr lang="en-US" altLang="zh-CN" b="0" dirty="0">
                <a:solidFill>
                  <a:srgbClr val="00CC00"/>
                </a:solidFill>
                <a:ea typeface="楷体_GB2312" pitchFamily="49" charset="-122"/>
              </a:rPr>
              <a:t>//Hanoi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B19A0C-CD11-AB4A-83FC-E5E51473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34" y="1777585"/>
            <a:ext cx="5868826" cy="4310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6770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Push &amp; Pop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15" y="1748324"/>
            <a:ext cx="4877435" cy="4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64503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递归和栈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086295"/>
            <a:ext cx="7772400" cy="51911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b="1" dirty="0">
              <a:solidFill>
                <a:schemeClr val="fol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244475" y="1803845"/>
            <a:ext cx="8594725" cy="838200"/>
          </a:xfrm>
        </p:spPr>
        <p:txBody>
          <a:bodyPr/>
          <a:lstStyle/>
          <a:p>
            <a:pPr eaLnBrk="1" hangingPunct="1"/>
            <a:r>
              <a:rPr lang="zh-CN" altLang="en-US" sz="2400" b="1" dirty="0">
                <a:latin typeface="+mn-ea"/>
              </a:rPr>
              <a:t>递归进行是有条件的。一般常把判断语句加在递归语句以前。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9600" y="2436618"/>
            <a:ext cx="8001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5000"/>
            </a:pPr>
            <a:r>
              <a:rPr lang="zh-CN" altLang="en-US" sz="2400" dirty="0">
                <a:latin typeface="+mn-ea"/>
                <a:ea typeface="+mn-ea"/>
              </a:rPr>
              <a:t>递归的最底层应该有返回值，以供上层递归的调用。否则会死循环。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9598" y="3765465"/>
            <a:ext cx="800100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5000"/>
            </a:pPr>
            <a:r>
              <a:rPr lang="zh-CN" altLang="en-US" sz="2400" dirty="0">
                <a:latin typeface="+mn-ea"/>
                <a:ea typeface="+mn-ea"/>
              </a:rPr>
              <a:t>递归调用需要利用</a:t>
            </a:r>
            <a:r>
              <a:rPr lang="zh-CN" altLang="en-US" sz="2400" dirty="0">
                <a:solidFill>
                  <a:srgbClr val="FF5050"/>
                </a:solidFill>
                <a:latin typeface="+mn-ea"/>
                <a:ea typeface="+mn-ea"/>
              </a:rPr>
              <a:t>栈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600" y="3236975"/>
            <a:ext cx="5286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5000"/>
            </a:pPr>
            <a:r>
              <a:rPr lang="zh-CN" altLang="en-US" sz="2400" dirty="0">
                <a:latin typeface="+mn-ea"/>
                <a:ea typeface="+mn-ea"/>
              </a:rPr>
              <a:t>参量的初始化应该在递归以前。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60248" y="4465935"/>
            <a:ext cx="8305800" cy="1200329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579438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579438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579438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5794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5794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794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794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794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5794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5000"/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每次调用要把本次调用的参数和局部变量保存在栈顶。每次从下一层调用返回到上一层调用时，从栈顶恢复本层调用的参数和局部变量的值。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5570529" y="5920233"/>
            <a:ext cx="2880375" cy="729695"/>
          </a:xfrm>
          <a:prstGeom prst="wedgeEllipseCallout">
            <a:avLst>
              <a:gd name="adj1" fmla="val -61015"/>
              <a:gd name="adj2" fmla="val -12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Page 57, Fig. 3.7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3702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D090C-0931-FF4E-9DE1-F23D9533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堆（</a:t>
            </a:r>
            <a:r>
              <a:rPr lang="en-US" altLang="zh-CN" dirty="0"/>
              <a:t>heap</a:t>
            </a:r>
            <a:r>
              <a:rPr lang="zh-CN" altLang="en-US" dirty="0"/>
              <a:t>）和栈（</a:t>
            </a:r>
            <a:r>
              <a:rPr lang="en-US" altLang="zh-CN" dirty="0"/>
              <a:t>stack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D0D0EB-65D0-104C-BA8A-FEF2BB17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FFA63B-2EAE-7444-801D-17EB4560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8FE2A6-394B-8143-8AF1-FA9BD09A94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>
                <a:latin typeface="+mn-ea"/>
              </a:rPr>
              <a:t>栈（</a:t>
            </a:r>
            <a:r>
              <a:rPr lang="en" altLang="zh-CN" dirty="0">
                <a:latin typeface="+mn-ea"/>
              </a:rPr>
              <a:t>Stack</a:t>
            </a:r>
            <a:r>
              <a:rPr lang="zh-CN" altLang="en" dirty="0">
                <a:latin typeface="+mn-ea"/>
              </a:rPr>
              <a:t>）</a:t>
            </a:r>
            <a:r>
              <a:rPr lang="zh-CN" altLang="en-US" dirty="0">
                <a:latin typeface="+mn-ea"/>
              </a:rPr>
              <a:t>的分配是在程序编译的时候完成的，直接存储在内存中，接触内存很快。栈是后进先出的顺序，最后被申请的块最先被释放，这样就很容易跟踪到栈，释放栈的过程简单到仅仅是移动下指针就能完成。</a:t>
            </a:r>
          </a:p>
          <a:p>
            <a:r>
              <a:rPr lang="zh-CN" altLang="en-US" dirty="0">
                <a:latin typeface="+mn-ea"/>
              </a:rPr>
              <a:t>堆（</a:t>
            </a:r>
            <a:r>
              <a:rPr lang="en" altLang="zh-CN" dirty="0">
                <a:latin typeface="+mn-ea"/>
              </a:rPr>
              <a:t>heap</a:t>
            </a:r>
            <a:r>
              <a:rPr lang="zh-CN" altLang="en" dirty="0">
                <a:latin typeface="+mn-ea"/>
              </a:rPr>
              <a:t>）</a:t>
            </a:r>
            <a:r>
              <a:rPr lang="zh-CN" altLang="en-US" dirty="0">
                <a:latin typeface="+mn-ea"/>
              </a:rPr>
              <a:t>的分配是在程序运行时完成的，分配速度较为缓慢，但是堆的可用空间非常的大。堆中的元素相互之间没有关联，各自都可以被任何时候随机访问。</a:t>
            </a:r>
            <a:endParaRPr lang="en-US" altLang="zh-CN" dirty="0">
              <a:latin typeface="+mn-ea"/>
            </a:endParaRPr>
          </a:p>
          <a:p>
            <a:r>
              <a:rPr kumimoji="1" lang="en" altLang="zh-CN" dirty="0">
                <a:latin typeface="+mn-ea"/>
              </a:rPr>
              <a:t>heap</a:t>
            </a:r>
            <a:r>
              <a:rPr kumimoji="1" lang="zh-CN" altLang="en" dirty="0">
                <a:latin typeface="+mn-ea"/>
              </a:rPr>
              <a:t>：</a:t>
            </a:r>
            <a:r>
              <a:rPr kumimoji="1" lang="zh-CN" altLang="en-US" dirty="0">
                <a:latin typeface="+mn-ea"/>
              </a:rPr>
              <a:t>是由</a:t>
            </a:r>
            <a:r>
              <a:rPr kumimoji="1" lang="en" altLang="zh-CN" dirty="0">
                <a:latin typeface="+mn-ea"/>
              </a:rPr>
              <a:t>malloc</a:t>
            </a:r>
            <a:r>
              <a:rPr kumimoji="1" lang="zh-CN" altLang="en-US" dirty="0">
                <a:latin typeface="+mn-ea"/>
              </a:rPr>
              <a:t>之类函数分配的空间所在地。地址是由低向高增长的。</a:t>
            </a:r>
          </a:p>
          <a:p>
            <a:r>
              <a:rPr kumimoji="1" lang="en" altLang="zh-CN" dirty="0">
                <a:latin typeface="+mn-ea"/>
              </a:rPr>
              <a:t>stack</a:t>
            </a:r>
            <a:r>
              <a:rPr kumimoji="1" lang="zh-CN" altLang="en" dirty="0">
                <a:latin typeface="+mn-ea"/>
              </a:rPr>
              <a:t>：</a:t>
            </a:r>
            <a:r>
              <a:rPr kumimoji="1" lang="zh-CN" altLang="en-US" dirty="0">
                <a:latin typeface="+mn-ea"/>
              </a:rPr>
              <a:t>是自动分配变量，以及函数调用的时候所使用的一些空间。地址是由高向低减少的。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BC1466-3140-834A-9EDA-3CE80B10CD1C}"/>
              </a:ext>
            </a:extLst>
          </p:cNvPr>
          <p:cNvSpPr/>
          <p:nvPr/>
        </p:nvSpPr>
        <p:spPr>
          <a:xfrm>
            <a:off x="961930" y="5974241"/>
            <a:ext cx="480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参考：https://www.jianshu.com/p/cf5fd4392cd1</a:t>
            </a:r>
          </a:p>
        </p:txBody>
      </p:sp>
    </p:spTree>
    <p:extLst>
      <p:ext uri="{BB962C8B-B14F-4D97-AF65-F5344CB8AC3E}">
        <p14:creationId xmlns:p14="http://schemas.microsoft.com/office/powerpoint/2010/main" val="397683194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F62F61-6E85-7348-94DC-D5E581E0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657A4E-1F3E-0442-BAF6-74483D02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23AEEB-B6FC-4B4F-97C1-B696D174B3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r>
              <a:rPr lang="zh-CN" altLang="en-US" dirty="0"/>
              <a:t>：迷宫问题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111995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迷宫问题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55" y="1690647"/>
            <a:ext cx="1735977" cy="15746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7575" y="3943809"/>
            <a:ext cx="6478220" cy="162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01422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8E2C5-E339-014A-9E9E-EFEB9A44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迷宫问题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2B7F86-3B1A-1341-B135-035BD871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B58BBD-94A1-8D4C-B613-FFB4B94D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3C5473-7B82-DC4F-8DA4-C13DFAEFCF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3400" y="2161635"/>
            <a:ext cx="5305965" cy="3033995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程序设计中的经典问题</a:t>
            </a:r>
            <a:endParaRPr kumimoji="1" lang="en-US" altLang="zh-CN" sz="2800" dirty="0"/>
          </a:p>
          <a:p>
            <a:r>
              <a:rPr kumimoji="1" lang="zh-CN" altLang="en-US" sz="2800" dirty="0"/>
              <a:t>采用“穷举求解”的思路</a:t>
            </a:r>
            <a:endParaRPr kumimoji="1" lang="en-US" altLang="zh-CN" sz="2800" dirty="0"/>
          </a:p>
          <a:p>
            <a:r>
              <a:rPr kumimoji="1" lang="zh-CN" altLang="en-US" sz="2800" dirty="0"/>
              <a:t>如何表示迷宫？</a:t>
            </a:r>
            <a:endParaRPr kumimoji="1" lang="en-US" altLang="zh-CN" sz="2800" dirty="0"/>
          </a:p>
          <a:p>
            <a:r>
              <a:rPr kumimoji="1" lang="zh-CN" altLang="en-US" sz="2800" dirty="0"/>
              <a:t>如何穷举？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0B262F-0630-D540-A5C9-AEB97B87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3" y="2161635"/>
            <a:ext cx="2328750" cy="21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9344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3CA40-BD41-8F44-A609-5BD8CFFE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基于栈的迷宫求解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130C08-0DE8-CF4C-923C-ABE2035F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EF1E2-042F-4845-93FE-4DC59BDE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BBBEB2A-616E-2344-96CD-CEBCFCAFC14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931205"/>
            <a:ext cx="8153400" cy="3869007"/>
          </a:xfrm>
        </p:spPr>
      </p:pic>
    </p:spTree>
    <p:extLst>
      <p:ext uri="{BB962C8B-B14F-4D97-AF65-F5344CB8AC3E}">
        <p14:creationId xmlns:p14="http://schemas.microsoft.com/office/powerpoint/2010/main" val="2095810688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F11EC-FAA8-3146-A199-736A3B9E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迷宫问题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算法设计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02094-E93D-BB4F-9E6D-A60B3492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94BF3B-9960-1648-9733-D7008166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0" y="1623965"/>
            <a:ext cx="9144000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71155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E4DFE-2ABC-2F4F-AF19-DEDF9062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迷宫问题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程序设计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7C8379-E521-1146-96AA-82A5B850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6C408-3C0C-7E46-AF57-8208437F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1F739E-65B2-4447-B962-67A4D55A3D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2FD220-8425-0442-9A13-57D47B125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50537"/>
            <a:ext cx="9144000" cy="23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5021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91" y="105543"/>
            <a:ext cx="6559557" cy="6626287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9E2117-16BB-2644-801F-9A9AC379BA83}"/>
              </a:ext>
            </a:extLst>
          </p:cNvPr>
          <p:cNvSpPr/>
          <p:nvPr/>
        </p:nvSpPr>
        <p:spPr>
          <a:xfrm>
            <a:off x="6415440" y="1777585"/>
            <a:ext cx="2609735" cy="17543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200" dirty="0"/>
              <a:t>nextPos(PosType curpos, int direction){</a:t>
            </a:r>
          </a:p>
          <a:p>
            <a:r>
              <a:rPr lang="en-US" altLang="zh-CN" sz="1200" dirty="0"/>
              <a:t>  </a:t>
            </a:r>
            <a:r>
              <a:rPr lang="zh-CN" altLang="en-US" sz="1200" dirty="0"/>
              <a:t>switch(direction){</a:t>
            </a:r>
          </a:p>
          <a:p>
            <a:r>
              <a:rPr lang="en-US" altLang="zh-CN" sz="1200" dirty="0"/>
              <a:t>    </a:t>
            </a:r>
            <a:r>
              <a:rPr lang="zh-CN" altLang="en-US" sz="1200" dirty="0"/>
              <a:t>case 1: curpos.y++;break;</a:t>
            </a:r>
          </a:p>
          <a:p>
            <a:r>
              <a:rPr lang="en-US" altLang="zh-CN" sz="1200" dirty="0"/>
              <a:t>    </a:t>
            </a:r>
            <a:r>
              <a:rPr lang="zh-CN" altLang="en-US" sz="1200" dirty="0"/>
              <a:t>case 2: curpos.x++;break; </a:t>
            </a:r>
            <a:endParaRPr lang="en-US" altLang="zh-CN" sz="1200" dirty="0"/>
          </a:p>
          <a:p>
            <a:r>
              <a:rPr lang="en-US" altLang="zh-CN" sz="1200" dirty="0"/>
              <a:t>    </a:t>
            </a:r>
            <a:r>
              <a:rPr lang="zh-CN" altLang="en-US" sz="1200" dirty="0"/>
              <a:t>case 3: curpos.y--;break;</a:t>
            </a:r>
          </a:p>
          <a:p>
            <a:r>
              <a:rPr lang="en-US" altLang="zh-CN" sz="1200" dirty="0"/>
              <a:t>    </a:t>
            </a:r>
            <a:r>
              <a:rPr lang="zh-CN" altLang="en-US" sz="1200" dirty="0"/>
              <a:t>case 4: curpos.x--;break;</a:t>
            </a:r>
          </a:p>
          <a:p>
            <a:r>
              <a:rPr lang="en-US" altLang="zh-CN" sz="1200" dirty="0"/>
              <a:t>  </a:t>
            </a:r>
            <a:r>
              <a:rPr lang="zh-CN" altLang="en-US" sz="1200" dirty="0"/>
              <a:t>}</a:t>
            </a:r>
          </a:p>
          <a:p>
            <a:r>
              <a:rPr lang="en-US" altLang="zh-CN" sz="1200" dirty="0"/>
              <a:t>  </a:t>
            </a:r>
            <a:r>
              <a:rPr lang="zh-CN" altLang="en-US" sz="1200" dirty="0"/>
              <a:t>return curpos;</a:t>
            </a:r>
            <a:endParaRPr lang="en-US" altLang="zh-CN" sz="1200" dirty="0"/>
          </a:p>
          <a:p>
            <a:r>
              <a:rPr lang="en-US" altLang="zh-CN" sz="1200" dirty="0"/>
              <a:t>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8504014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971800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Thanks for your attention!</a:t>
            </a:r>
            <a:br>
              <a:rPr lang="en-US" dirty="0"/>
            </a:br>
            <a:r>
              <a:rPr lang="en-US" dirty="0"/>
              <a:t>QA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Huazhong</a:t>
            </a:r>
            <a:r>
              <a:rPr lang="en-US" dirty="0"/>
              <a:t>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Push &amp; Pop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/>
              <a:t>Push </a:t>
            </a:r>
            <a:r>
              <a:rPr lang="zh-CN" altLang="en-US" dirty="0"/>
              <a:t>和 </a:t>
            </a:r>
            <a:r>
              <a:rPr lang="en-US" altLang="zh-CN" b="1" dirty="0"/>
              <a:t>Pop </a:t>
            </a:r>
            <a:r>
              <a:rPr lang="zh-CN" altLang="en-US" dirty="0"/>
              <a:t>可以穿插交替进行；</a:t>
            </a:r>
            <a:endParaRPr lang="en-US" altLang="zh-CN" dirty="0"/>
          </a:p>
          <a:p>
            <a:pPr lvl="1"/>
            <a:r>
              <a:rPr lang="en-US" altLang="zh-CN" b="1" dirty="0"/>
              <a:t>Push(S,A), Push(S,B),Push((S,C),</a:t>
            </a:r>
            <a:r>
              <a:rPr lang="en-US" altLang="zh-CN" b="1" dirty="0">
                <a:solidFill>
                  <a:srgbClr val="0070C0"/>
                </a:solidFill>
              </a:rPr>
              <a:t>Pop(S),Pop(S),Pop(S)</a:t>
            </a:r>
            <a:br>
              <a:rPr lang="en-US" altLang="zh-CN" dirty="0"/>
            </a:br>
            <a:r>
              <a:rPr lang="zh-CN" altLang="en-US" dirty="0"/>
              <a:t>堆栈输出是？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而</a:t>
            </a:r>
            <a:r>
              <a:rPr lang="en-US" altLang="zh-CN" b="1" dirty="0"/>
              <a:t>Push(S,A), </a:t>
            </a:r>
            <a:r>
              <a:rPr lang="en-US" altLang="zh-CN" b="1" dirty="0">
                <a:solidFill>
                  <a:srgbClr val="0070C0"/>
                </a:solidFill>
              </a:rPr>
              <a:t>Pop(S)</a:t>
            </a:r>
            <a:r>
              <a:rPr lang="en-US" altLang="zh-CN" b="1" dirty="0"/>
              <a:t>, Push(S,B), Push((S,C), </a:t>
            </a:r>
            <a:r>
              <a:rPr lang="en-US" altLang="zh-CN" b="1" dirty="0">
                <a:solidFill>
                  <a:srgbClr val="0070C0"/>
                </a:solidFill>
              </a:rPr>
              <a:t>Pop(S)</a:t>
            </a:r>
            <a:r>
              <a:rPr lang="en-US" altLang="zh-CN" b="1" dirty="0"/>
              <a:t>, </a:t>
            </a:r>
            <a:r>
              <a:rPr lang="en-US" altLang="zh-CN" b="1" dirty="0">
                <a:solidFill>
                  <a:srgbClr val="0070C0"/>
                </a:solidFill>
              </a:rPr>
              <a:t>Pop(S)</a:t>
            </a:r>
            <a:r>
              <a:rPr lang="en-US" altLang="zh-CN" b="1" dirty="0"/>
              <a:t> </a:t>
            </a:r>
            <a:r>
              <a:rPr lang="zh-CN" altLang="en-US" dirty="0"/>
              <a:t>堆栈输出是</a:t>
            </a:r>
            <a:r>
              <a:rPr lang="en-US" altLang="zh-CN" b="1" dirty="0"/>
              <a:t>?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/>
              <a:t>如果三个字符按</a:t>
            </a:r>
            <a:r>
              <a:rPr lang="en-US" altLang="zh-CN" b="1" dirty="0"/>
              <a:t>ABC</a:t>
            </a:r>
            <a:r>
              <a:rPr lang="zh-CN" altLang="en-US" dirty="0"/>
              <a:t>顺序压入堆栈，</a:t>
            </a:r>
            <a:endParaRPr lang="en-US" altLang="zh-CN" dirty="0"/>
          </a:p>
          <a:p>
            <a:pPr lvl="1"/>
            <a:r>
              <a:rPr lang="en-US" altLang="zh-CN" dirty="0"/>
              <a:t>ABC</a:t>
            </a:r>
            <a:r>
              <a:rPr lang="zh-CN" altLang="en-US" dirty="0"/>
              <a:t>的所有排列都可能是出栈的序列吗？</a:t>
            </a:r>
            <a:endParaRPr lang="en-US" altLang="zh-CN" dirty="0"/>
          </a:p>
          <a:p>
            <a:pPr lvl="1"/>
            <a:r>
              <a:rPr lang="zh-CN" altLang="en-US" dirty="0"/>
              <a:t>可以产生</a:t>
            </a:r>
            <a:r>
              <a:rPr lang="en-US" altLang="zh-CN" b="1" dirty="0"/>
              <a:t>CAB</a:t>
            </a:r>
            <a:r>
              <a:rPr lang="zh-CN" altLang="en-US" dirty="0"/>
              <a:t>这样的序列吗？</a:t>
            </a:r>
            <a:endParaRPr lang="en-US" altLang="zh-CN" dirty="0"/>
          </a:p>
          <a:p>
            <a:pPr lvl="1"/>
            <a:r>
              <a:rPr lang="zh-CN" altLang="en-US" dirty="0"/>
              <a:t>总共有几种排列的可能性呢？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97612" y="2598808"/>
            <a:ext cx="5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CBA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97612" y="3635743"/>
            <a:ext cx="56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ACB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85" y="4734770"/>
            <a:ext cx="6493563" cy="1580113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29337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栈的顺序存储实现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70" y="1557525"/>
            <a:ext cx="7105650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048" y="3291421"/>
            <a:ext cx="4800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8369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Push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53660"/>
            <a:ext cx="4695825" cy="2276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92" y="2410809"/>
            <a:ext cx="2409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5775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05" y="1616660"/>
            <a:ext cx="7610475" cy="2600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015" y="4333875"/>
            <a:ext cx="27146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1466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501 Template">
  <a:themeElements>
    <a:clrScheme name="">
      <a:dk1>
        <a:srgbClr val="000000"/>
      </a:dk1>
      <a:lt1>
        <a:srgbClr val="FAFFD9"/>
      </a:lt1>
      <a:dk2>
        <a:srgbClr val="3333FF"/>
      </a:dk2>
      <a:lt2>
        <a:srgbClr val="000000"/>
      </a:lt2>
      <a:accent1>
        <a:srgbClr val="FF9900"/>
      </a:accent1>
      <a:accent2>
        <a:srgbClr val="00FFFF"/>
      </a:accent2>
      <a:accent3>
        <a:srgbClr val="FCFFE9"/>
      </a:accent3>
      <a:accent4>
        <a:srgbClr val="000000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1501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501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01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01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01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01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01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01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9956</TotalTime>
  <Words>2251</Words>
  <Application>Microsoft Macintosh PowerPoint</Application>
  <PresentationFormat>全屏显示(4:3)</PresentationFormat>
  <Paragraphs>340</Paragraphs>
  <Slides>59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4" baseType="lpstr">
      <vt:lpstr>黑体</vt:lpstr>
      <vt:lpstr>华文仿宋</vt:lpstr>
      <vt:lpstr>楷体_GB2312</vt:lpstr>
      <vt:lpstr>宋体</vt:lpstr>
      <vt:lpstr>Hiragino Sans GB W3</vt:lpstr>
      <vt:lpstr>Arial</vt:lpstr>
      <vt:lpstr>Calibri</vt:lpstr>
      <vt:lpstr>Courier New</vt:lpstr>
      <vt:lpstr>Symbol</vt:lpstr>
      <vt:lpstr>Times New Roman</vt:lpstr>
      <vt:lpstr>Tw Cen MT</vt:lpstr>
      <vt:lpstr>Wingdings</vt:lpstr>
      <vt:lpstr>Wingdings 2</vt:lpstr>
      <vt:lpstr>Student presentation</vt:lpstr>
      <vt:lpstr>1501 Template</vt:lpstr>
      <vt:lpstr>栈（stack）</vt:lpstr>
      <vt:lpstr>本章内容</vt:lpstr>
      <vt:lpstr>栈的抽象数据类型描述</vt:lpstr>
      <vt:lpstr>栈的抽象数据类型描述</vt:lpstr>
      <vt:lpstr>Push &amp; Pop</vt:lpstr>
      <vt:lpstr>Push &amp; Pop</vt:lpstr>
      <vt:lpstr>栈的顺序存储实现</vt:lpstr>
      <vt:lpstr>Push</vt:lpstr>
      <vt:lpstr>Pop</vt:lpstr>
      <vt:lpstr>讨论</vt:lpstr>
      <vt:lpstr>讨论</vt:lpstr>
      <vt:lpstr>栈的链式存储实现</vt:lpstr>
      <vt:lpstr>CreatStack</vt:lpstr>
      <vt:lpstr>Push</vt:lpstr>
      <vt:lpstr>Pop</vt:lpstr>
      <vt:lpstr>栈的应用：行编辑程序</vt:lpstr>
      <vt:lpstr>PowerPoint 演示文稿</vt:lpstr>
      <vt:lpstr>PowerPoint 演示文稿</vt:lpstr>
      <vt:lpstr>栈的应用：括号匹配的检验</vt:lpstr>
      <vt:lpstr>栈应用：表达式求值</vt:lpstr>
      <vt:lpstr>后缀表达式</vt:lpstr>
      <vt:lpstr>后缀表达式</vt:lpstr>
      <vt:lpstr>6 2  3  4 2   = ?</vt:lpstr>
      <vt:lpstr>栈应用：表达式求值</vt:lpstr>
      <vt:lpstr>中缀表达式 -&gt; 后缀表达式</vt:lpstr>
      <vt:lpstr>中缀表达式如何转换为后缀表达式</vt:lpstr>
      <vt:lpstr>示例：</vt:lpstr>
      <vt:lpstr>中缀表达式求值</vt:lpstr>
      <vt:lpstr>PowerPoint 演示文稿</vt:lpstr>
      <vt:lpstr>汉诺塔问题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The Towers of Hanoi</vt:lpstr>
      <vt:lpstr>汉诺塔问题</vt:lpstr>
      <vt:lpstr>PowerPoint 演示文稿</vt:lpstr>
      <vt:lpstr>cpp.sh/9pbtr</vt:lpstr>
      <vt:lpstr>递归和栈</vt:lpstr>
      <vt:lpstr>堆（heap）和栈（stack）</vt:lpstr>
      <vt:lpstr>PowerPoint 演示文稿</vt:lpstr>
      <vt:lpstr>迷宫问题</vt:lpstr>
      <vt:lpstr>迷宫问题</vt:lpstr>
      <vt:lpstr>基于栈的迷宫求解</vt:lpstr>
      <vt:lpstr>迷宫问题 – 算法设计</vt:lpstr>
      <vt:lpstr>迷宫问题 – 程序设计</vt:lpstr>
      <vt:lpstr>PowerPoint 演示文稿</vt:lpstr>
      <vt:lpstr>Thanks for your attention! QA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Xinggang WANG</cp:lastModifiedBy>
  <cp:revision>657</cp:revision>
  <cp:lastPrinted>2012-09-24T11:16:50Z</cp:lastPrinted>
  <dcterms:created xsi:type="dcterms:W3CDTF">2012-07-09T16:05:41Z</dcterms:created>
  <dcterms:modified xsi:type="dcterms:W3CDTF">2022-03-29T05:32:01Z</dcterms:modified>
</cp:coreProperties>
</file>